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1"/>
  </p:sldMasterIdLst>
  <p:notesMasterIdLst>
    <p:notesMasterId r:id="rId42"/>
  </p:notesMasterIdLst>
  <p:handoutMasterIdLst>
    <p:handoutMasterId r:id="rId43"/>
  </p:handoutMasterIdLst>
  <p:sldIdLst>
    <p:sldId id="256" r:id="rId2"/>
    <p:sldId id="287" r:id="rId3"/>
    <p:sldId id="303" r:id="rId4"/>
    <p:sldId id="301" r:id="rId5"/>
    <p:sldId id="288" r:id="rId6"/>
    <p:sldId id="291" r:id="rId7"/>
    <p:sldId id="292" r:id="rId8"/>
    <p:sldId id="304" r:id="rId9"/>
    <p:sldId id="294" r:id="rId10"/>
    <p:sldId id="296" r:id="rId11"/>
    <p:sldId id="297" r:id="rId12"/>
    <p:sldId id="274" r:id="rId13"/>
    <p:sldId id="275" r:id="rId14"/>
    <p:sldId id="279" r:id="rId15"/>
    <p:sldId id="269" r:id="rId16"/>
    <p:sldId id="270" r:id="rId17"/>
    <p:sldId id="272" r:id="rId18"/>
    <p:sldId id="271" r:id="rId19"/>
    <p:sldId id="280" r:id="rId20"/>
    <p:sldId id="268" r:id="rId21"/>
    <p:sldId id="273" r:id="rId22"/>
    <p:sldId id="281" r:id="rId23"/>
    <p:sldId id="276" r:id="rId24"/>
    <p:sldId id="282" r:id="rId25"/>
    <p:sldId id="262" r:id="rId26"/>
    <p:sldId id="266" r:id="rId27"/>
    <p:sldId id="283" r:id="rId28"/>
    <p:sldId id="260" r:id="rId29"/>
    <p:sldId id="259" r:id="rId30"/>
    <p:sldId id="284" r:id="rId31"/>
    <p:sldId id="267" r:id="rId32"/>
    <p:sldId id="257" r:id="rId33"/>
    <p:sldId id="258" r:id="rId34"/>
    <p:sldId id="285" r:id="rId35"/>
    <p:sldId id="265" r:id="rId36"/>
    <p:sldId id="261" r:id="rId37"/>
    <p:sldId id="263" r:id="rId38"/>
    <p:sldId id="278" r:id="rId39"/>
    <p:sldId id="277" r:id="rId40"/>
    <p:sldId id="28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4" d="100"/>
          <a:sy n="94" d="100"/>
        </p:scale>
        <p:origin x="-3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BA857E-0BEB-7146-ABD5-54FE2FF0F865}" type="datetimeFigureOut">
              <a:rPr lang="en-US" smtClean="0"/>
              <a:t>10/8/18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36566D-B772-B941-948D-CB56663015F7}" type="slidenum">
              <a:rPr lang="en-US" smtClean="0"/>
              <a:t>‹#›</a:t>
            </a:fld>
            <a:endParaRPr lang="en-US"/>
          </a:p>
        </p:txBody>
      </p:sp>
    </p:spTree>
    <p:extLst>
      <p:ext uri="{BB962C8B-B14F-4D97-AF65-F5344CB8AC3E}">
        <p14:creationId xmlns:p14="http://schemas.microsoft.com/office/powerpoint/2010/main" val="42129778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1F7A95-8719-7F4E-B7B8-813F01040D94}" type="datetimeFigureOut">
              <a:rPr lang="en-US" smtClean="0"/>
              <a:t>10/8/18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28A31F-D1C2-5A46-B16B-FC24FC811EBB}" type="slidenum">
              <a:rPr lang="en-US" smtClean="0"/>
              <a:t>‹#›</a:t>
            </a:fld>
            <a:endParaRPr lang="en-US"/>
          </a:p>
        </p:txBody>
      </p:sp>
    </p:spTree>
    <p:extLst>
      <p:ext uri="{BB962C8B-B14F-4D97-AF65-F5344CB8AC3E}">
        <p14:creationId xmlns:p14="http://schemas.microsoft.com/office/powerpoint/2010/main" val="32195958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8A31F-D1C2-5A46-B16B-FC24FC811EBB}" type="slidenum">
              <a:rPr lang="en-US" smtClean="0"/>
              <a:t>16</a:t>
            </a:fld>
            <a:endParaRPr lang="en-US"/>
          </a:p>
        </p:txBody>
      </p:sp>
    </p:spTree>
    <p:extLst>
      <p:ext uri="{BB962C8B-B14F-4D97-AF65-F5344CB8AC3E}">
        <p14:creationId xmlns:p14="http://schemas.microsoft.com/office/powerpoint/2010/main" val="1427448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Oil companies move to tar sands and fracking impermeable rocks to produce shale gas</a:t>
            </a:r>
          </a:p>
          <a:p>
            <a:r>
              <a:rPr lang="en-US" dirty="0" smtClean="0"/>
              <a:t>Consequences</a:t>
            </a:r>
            <a:r>
              <a:rPr lang="en-US" baseline="0" dirty="0" smtClean="0"/>
              <a:t> of burning oil is melting polar ice cap.  The business-as-usual explains the Club of Rome prediction worst case scenario. What makes us happy is quality of the relationships, and continuity of past and present generations. We already have the elements of a new post carbon </a:t>
            </a:r>
            <a:r>
              <a:rPr lang="en-US" baseline="0" dirty="0" err="1" smtClean="0"/>
              <a:t>econy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B28A31F-D1C2-5A46-B16B-FC24FC811EBB}" type="slidenum">
              <a:rPr lang="en-US" smtClean="0"/>
              <a:t>17</a:t>
            </a:fld>
            <a:endParaRPr lang="en-US"/>
          </a:p>
        </p:txBody>
      </p:sp>
    </p:spTree>
    <p:extLst>
      <p:ext uri="{BB962C8B-B14F-4D97-AF65-F5344CB8AC3E}">
        <p14:creationId xmlns:p14="http://schemas.microsoft.com/office/powerpoint/2010/main" val="1985314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41F1F9-7D91-7048-83BF-AFBBB82BB4EA}" type="datetime1">
              <a:rPr lang="en-US" smtClean="0"/>
              <a:t>10/8/18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4064429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7ED575-2A39-F944-8438-0FD003691587}" type="datetime1">
              <a:rPr lang="en-US" smtClean="0"/>
              <a:t>10/8/18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920579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76312A-A879-BB44-95B7-EDAA28901911}" type="datetime1">
              <a:rPr lang="en-US" smtClean="0"/>
              <a:t>10/8/18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784121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0C991C-8ACE-5449-9CB7-2963A800478D}" type="datetime1">
              <a:rPr lang="en-US" smtClean="0"/>
              <a:t>10/8/18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284437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6FE2F8-E334-9B4D-8DE7-6B88DEC2C944}" type="datetime1">
              <a:rPr lang="en-US" smtClean="0"/>
              <a:t>10/8/18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617353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FC933F-8569-E941-B62D-536B595F61D4}" type="datetime1">
              <a:rPr lang="en-US" smtClean="0"/>
              <a:t>10/8/18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4078648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E0A062-528B-394A-827D-94D7F1125B57}" type="datetime1">
              <a:rPr lang="en-US" smtClean="0"/>
              <a:t>10/8/18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39270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11477E-61D6-784E-AF54-691DFC4141E7}" type="datetime1">
              <a:rPr lang="en-US" smtClean="0"/>
              <a:t>10/8/18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688104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B9DBA-45DB-324C-BE76-B83A3609FBD8}" type="datetime1">
              <a:rPr lang="en-US" smtClean="0"/>
              <a:t>10/8/18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53050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913B07-AFD3-1845-B695-8FC14E75231D}" type="datetime1">
              <a:rPr lang="en-US" smtClean="0"/>
              <a:t>10/8/18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754901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5CCDE-0070-014B-AC67-55192900EC71}" type="datetime1">
              <a:rPr lang="en-US" smtClean="0"/>
              <a:t>10/8/18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4280687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244B0F-864E-3842-8908-8FA33926C208}" type="datetime1">
              <a:rPr lang="en-US" smtClean="0"/>
              <a:t>10/8/18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1FC063-5EA9-49AF-AFAF-D68C9E82B23B}" type="slidenum">
              <a:rPr lang="en-US" smtClean="0"/>
              <a:pPr/>
              <a:t>‹#›</a:t>
            </a:fld>
            <a:endParaRPr lang="en-US" dirty="0"/>
          </a:p>
        </p:txBody>
      </p:sp>
    </p:spTree>
    <p:extLst>
      <p:ext uri="{BB962C8B-B14F-4D97-AF65-F5344CB8AC3E}">
        <p14:creationId xmlns:p14="http://schemas.microsoft.com/office/powerpoint/2010/main" val="41467342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rahshugars.com/2015/12/feminism-and-nietzsche/" TargetMode="External"/><Relationship Id="rId3" Type="http://schemas.openxmlformats.org/officeDocument/2006/relationships/hyperlink" Target="https://scholarworks.sjsu.edu/cgi/viewcontent.cgi?article=3923&amp;context=etd_these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ewforestcentre.info/uploads/7/5/7/2/7572906/nietzsche_-_the_will_to_power.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ewforestcentre.info/uploads/7/5/7/2/7572906/nietzsche_-_the_will_to_power.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DK7R4ZCbd_E" TargetMode="Externa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hyperlink" Target="http://web.ics.purdue.edu/~wggray/Teaching/His300/Illustrations/Limits-to-Growth.pdf" TargetMode="External"/><Relationship Id="rId4" Type="http://schemas.openxmlformats.org/officeDocument/2006/relationships/hyperlink" Target="https://www.ee.iitb.ac.in/student/~pdarshan/SmallIsBeautifulSchumacher.pdf"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ibrary.uniteddiversity.coop/More_Books_and_Reports/Silent_Spring-Rachel_Carson-1962.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time_continue=264&amp;v=0MXP2E09dJQ" TargetMode="External"/><Relationship Id="rId4" Type="http://schemas.openxmlformats.org/officeDocument/2006/relationships/hyperlink" Target="http://rethinkingprosperity.org/solutions-degrowth/" TargetMode="External"/><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LcraVuQbQUI"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ewforestcentre.info/uploads/7/5/7/2/7572906/nietzsche_-_the_will_to_power.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ewforestcentre.info/uploads/7/5/7/2/7572906/nietzsche_-_the_will_to_power.pd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avidboje.com/vita/paper_pdfs/Ensemble_Leadership_article.pdf" TargetMode="External"/><Relationship Id="rId3" Type="http://schemas.openxmlformats.org/officeDocument/2006/relationships/hyperlink" Target="http://www.newforestcentre.info/uploads/7/5/7/2/7572906/nietzsche_-_the_will_to_power.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ewforestcentre.info/uploads/7/5/7/2/7572906/nietzsche_-_the_will_to_power.pd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ewforestcentre.info/uploads/7/5/7/2/7572906/nietzsche_-_the_will_to_power.pdf"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awid.org/reclaiming-commons" TargetMode="External"/><Relationship Id="rId3" Type="http://schemas.openxmlformats.org/officeDocument/2006/relationships/hyperlink" Target="https://www.slideshare.net/environmentalconflicts/02-07martinezalierej-and-degrowth"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ewforestcentre.info/uploads/7/5/7/2/7572906/nietzsche_-_the_will_to_power.pd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musework.nl/image/2015/6/11/bakhtin_mikhail_toward_a_philosophy_of_the_act.pdf" TargetMode="External"/><Relationship Id="rId3" Type="http://schemas.openxmlformats.org/officeDocument/2006/relationships/hyperlink" Target="http://www.newforestcentre.info/uploads/7/5/7/2/7572906/nietzsche_-_the_will_to_power.pdf"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1wPVo4ZzB7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unstats.un.org/sdgs/indicators/Global%20Indicator%20Framework%20after%20refinement_Eng.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amazon.com/s/ref=dp_byline_sr_book_1?ie=UTF8&amp;text=Ariel+Salleh&amp;search-alias=books&amp;field-author=Ariel+Salleh&amp;sort=relevancerank" TargetMode="External"/><Relationship Id="rId3" Type="http://schemas.openxmlformats.org/officeDocument/2006/relationships/hyperlink" Target="https://www.amazon.com/s/ref=dp_byline_sr_book_2?ie=UTF8&amp;text=Vandana+Shiva&amp;search-alias=books&amp;field-author=Vandana+Shiva&amp;sort=relevanceran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omin.org.za/images/the-alternatives/ecofeminism-social-reproduction-theory/A%20Salleh%20-%20Moving%20to%20An%20Embodied%20Materialism.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74299"/>
            <a:ext cx="5385487" cy="1985322"/>
          </a:xfrm>
        </p:spPr>
        <p:txBody>
          <a:bodyPr>
            <a:normAutofit fontScale="90000"/>
          </a:bodyPr>
          <a:lstStyle/>
          <a:p>
            <a:r>
              <a:rPr lang="en-US" b="1" dirty="0" smtClean="0">
                <a:solidFill>
                  <a:srgbClr val="008000"/>
                </a:solidFill>
              </a:rPr>
              <a:t>Quantum Storytelling and Ensemble Leadership</a:t>
            </a:r>
            <a:endParaRPr lang="en-US" b="1" dirty="0">
              <a:solidFill>
                <a:srgbClr val="008000"/>
              </a:solidFill>
            </a:endParaRPr>
          </a:p>
        </p:txBody>
      </p:sp>
      <p:sp>
        <p:nvSpPr>
          <p:cNvPr id="3" name="Subtitle 2"/>
          <p:cNvSpPr>
            <a:spLocks noGrp="1"/>
          </p:cNvSpPr>
          <p:nvPr>
            <p:ph type="subTitle" idx="1"/>
          </p:nvPr>
        </p:nvSpPr>
        <p:spPr>
          <a:xfrm>
            <a:off x="1371600" y="3886200"/>
            <a:ext cx="3829023" cy="1752600"/>
          </a:xfrm>
        </p:spPr>
        <p:txBody>
          <a:bodyPr/>
          <a:lstStyle/>
          <a:p>
            <a:r>
              <a:rPr lang="en-US" dirty="0" smtClean="0"/>
              <a:t>David M. Boje </a:t>
            </a:r>
          </a:p>
          <a:p>
            <a:r>
              <a:rPr lang="en-US" dirty="0" smtClean="0"/>
              <a:t>October 7, 2018</a:t>
            </a:r>
            <a:endParaRPr lang="en-US" dirty="0"/>
          </a:p>
        </p:txBody>
      </p:sp>
      <p:pic>
        <p:nvPicPr>
          <p:cNvPr id="5" name="Picture 4"/>
          <p:cNvPicPr>
            <a:picLocks noChangeAspect="1"/>
          </p:cNvPicPr>
          <p:nvPr/>
        </p:nvPicPr>
        <p:blipFill>
          <a:blip r:embed="rId2"/>
          <a:stretch>
            <a:fillRect/>
          </a:stretch>
        </p:blipFill>
        <p:spPr>
          <a:xfrm>
            <a:off x="4136839" y="-300119"/>
            <a:ext cx="5688730" cy="6146800"/>
          </a:xfrm>
          <a:prstGeom prst="rect">
            <a:avLst/>
          </a:prstGeom>
        </p:spPr>
      </p:pic>
    </p:spTree>
    <p:extLst>
      <p:ext uri="{BB962C8B-B14F-4D97-AF65-F5344CB8AC3E}">
        <p14:creationId xmlns:p14="http://schemas.microsoft.com/office/powerpoint/2010/main" val="27025133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Nietzsche was Against Gender Equality</a:t>
            </a:r>
            <a:endParaRPr lang="en-US" dirty="0"/>
          </a:p>
        </p:txBody>
      </p:sp>
      <p:sp>
        <p:nvSpPr>
          <p:cNvPr id="3" name="Content Placeholder 2"/>
          <p:cNvSpPr>
            <a:spLocks noGrp="1"/>
          </p:cNvSpPr>
          <p:nvPr>
            <p:ph idx="1"/>
          </p:nvPr>
        </p:nvSpPr>
        <p:spPr>
          <a:xfrm>
            <a:off x="205965" y="1417638"/>
            <a:ext cx="8938035" cy="5155059"/>
          </a:xfrm>
        </p:spPr>
        <p:txBody>
          <a:bodyPr>
            <a:normAutofit fontScale="85000" lnSpcReduction="20000"/>
          </a:bodyPr>
          <a:lstStyle/>
          <a:p>
            <a:r>
              <a:rPr lang="en-US" dirty="0" smtClean="0"/>
              <a:t>“Women </a:t>
            </a:r>
            <a:r>
              <a:rPr lang="en-US" dirty="0"/>
              <a:t>are all </a:t>
            </a:r>
            <a:r>
              <a:rPr lang="en-US" dirty="0" err="1"/>
              <a:t>skilful</a:t>
            </a:r>
            <a:r>
              <a:rPr lang="en-US" dirty="0"/>
              <a:t> in exaggerating their weaknesses, indeed they are inventive in weaknesses, so as to seem quite fragile ornaments to which even a grain of dust does harm,” </a:t>
            </a:r>
            <a:r>
              <a:rPr lang="en-US" dirty="0" smtClean="0"/>
              <a:t>Nietzsche, </a:t>
            </a:r>
            <a:r>
              <a:rPr lang="en-US" i="1" dirty="0" smtClean="0"/>
              <a:t>The </a:t>
            </a:r>
            <a:r>
              <a:rPr lang="en-US" i="1" dirty="0"/>
              <a:t>Gay Science</a:t>
            </a:r>
            <a:r>
              <a:rPr lang="en-US" dirty="0"/>
              <a:t>. </a:t>
            </a:r>
            <a:endParaRPr lang="en-US" dirty="0" smtClean="0"/>
          </a:p>
          <a:p>
            <a:r>
              <a:rPr lang="en-US" dirty="0" smtClean="0"/>
              <a:t>“Women </a:t>
            </a:r>
            <a:r>
              <a:rPr lang="en-US" dirty="0"/>
              <a:t>are manipulative, dangerous creatures who only feign weakness in order to beguile man and “defend themselves against the strong and the ‘law of the jungle.'”</a:t>
            </a:r>
          </a:p>
          <a:p>
            <a:r>
              <a:rPr lang="en-US" dirty="0" smtClean="0"/>
              <a:t>“</a:t>
            </a:r>
            <a:r>
              <a:rPr lang="en-US" dirty="0"/>
              <a:t>Woman’s love involves injustice and blindness against everything that she does not love…Woman is not yet capable of friendship: women are still cats and birds. Or at best cows…,” he writes in </a:t>
            </a:r>
            <a:r>
              <a:rPr lang="en-US" i="1" dirty="0"/>
              <a:t>Thus Spoke Zarathustra</a:t>
            </a:r>
            <a:r>
              <a:rPr lang="en-US" dirty="0" smtClean="0"/>
              <a:t>.</a:t>
            </a:r>
          </a:p>
          <a:p>
            <a:r>
              <a:rPr lang="en-US" dirty="0" smtClean="0"/>
              <a:t>“</a:t>
            </a:r>
            <a:r>
              <a:rPr lang="en-US" dirty="0"/>
              <a:t>Everything in woman is a riddle, and everything in woman has one solution—that is pregnancy. For the woman, the man is a means: the end is always the child.”</a:t>
            </a:r>
          </a:p>
          <a:p>
            <a:pPr marL="0" indent="0">
              <a:buNone/>
            </a:pP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10</a:t>
            </a:fld>
            <a:endParaRPr lang="en-US"/>
          </a:p>
        </p:txBody>
      </p:sp>
    </p:spTree>
    <p:extLst>
      <p:ext uri="{BB962C8B-B14F-4D97-AF65-F5344CB8AC3E}">
        <p14:creationId xmlns:p14="http://schemas.microsoft.com/office/powerpoint/2010/main" val="149872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Yet, Nietzsche was pro-Nature</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i="1" dirty="0" smtClean="0"/>
              <a:t>F</a:t>
            </a:r>
            <a:r>
              <a:rPr lang="en-US" i="1" dirty="0"/>
              <a:t>eminist Interpretations of Friedrich Nietzsche</a:t>
            </a:r>
            <a:r>
              <a:rPr lang="en-US" dirty="0"/>
              <a:t>, Kelly Oliver and Marilyn Pearsall explain why a feminist would read Nietzsche in the first place</a:t>
            </a:r>
            <a:r>
              <a:rPr lang="en-US" dirty="0" smtClean="0"/>
              <a:t>:</a:t>
            </a:r>
          </a:p>
          <a:p>
            <a:pPr marL="514350" indent="-514350">
              <a:buAutoNum type="arabicPeriod"/>
            </a:pPr>
            <a:r>
              <a:rPr lang="en-US" dirty="0" smtClean="0"/>
              <a:t>He displays his misogyny directly</a:t>
            </a:r>
          </a:p>
          <a:p>
            <a:pPr marL="514350" indent="-514350">
              <a:buAutoNum type="arabicPeriod"/>
            </a:pPr>
            <a:r>
              <a:rPr lang="en-US" dirty="0" smtClean="0"/>
              <a:t>He has ironic treatment of ‘eternal feminine’</a:t>
            </a:r>
          </a:p>
          <a:p>
            <a:pPr marL="0" indent="0">
              <a:buNone/>
            </a:pPr>
            <a:r>
              <a:rPr lang="en-US" dirty="0" smtClean="0">
                <a:hlinkClick r:id="rId2"/>
              </a:rPr>
              <a:t>http</a:t>
            </a:r>
            <a:r>
              <a:rPr lang="en-US" dirty="0">
                <a:hlinkClick r:id="rId2"/>
              </a:rPr>
              <a:t>://sarahshugars.com/2015/12/feminism-and-nietzsche</a:t>
            </a:r>
            <a:r>
              <a:rPr lang="en-US" dirty="0" smtClean="0">
                <a:hlinkClick r:id="rId2"/>
              </a:rPr>
              <a:t>/</a:t>
            </a:r>
            <a:r>
              <a:rPr lang="en-US" dirty="0" smtClean="0"/>
              <a:t> </a:t>
            </a:r>
          </a:p>
          <a:p>
            <a:r>
              <a:rPr lang="en-US" dirty="0">
                <a:hlinkClick r:id="rId3"/>
              </a:rPr>
              <a:t>How can Nietzsche's philosophy contribute to feminist thought</a:t>
            </a:r>
            <a:r>
              <a:rPr lang="en-US" dirty="0"/>
              <a:t>? </a:t>
            </a:r>
            <a:r>
              <a:rPr lang="en-US" dirty="0" smtClean="0"/>
              <a:t> By </a:t>
            </a:r>
            <a:r>
              <a:rPr lang="en-US" dirty="0" err="1" smtClean="0"/>
              <a:t>Sharare</a:t>
            </a:r>
            <a:r>
              <a:rPr lang="en-US" dirty="0" smtClean="0"/>
              <a:t> </a:t>
            </a:r>
            <a:r>
              <a:rPr lang="en-US" dirty="0" err="1"/>
              <a:t>Sharoki</a:t>
            </a:r>
            <a:r>
              <a:rPr lang="en-US" dirty="0"/>
              <a:t> </a:t>
            </a:r>
            <a:endParaRPr lang="en-US" dirty="0" smtClean="0"/>
          </a:p>
          <a:p>
            <a:pPr marL="0" indent="0">
              <a:buNone/>
            </a:pPr>
            <a:r>
              <a:rPr lang="en-US" dirty="0"/>
              <a:t>Nietzsche attacks the culture/nature dualism and the mind/</a:t>
            </a:r>
            <a:r>
              <a:rPr lang="en-US" dirty="0" smtClean="0"/>
              <a:t>body </a:t>
            </a:r>
            <a:r>
              <a:rPr lang="en-US" dirty="0"/>
              <a:t>dualism. He has an emphasis on embodiment important to feminist philosophy </a:t>
            </a: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11</a:t>
            </a:fld>
            <a:endParaRPr lang="en-US"/>
          </a:p>
        </p:txBody>
      </p:sp>
      <p:sp>
        <p:nvSpPr>
          <p:cNvPr id="5" name="Rectangle 4"/>
          <p:cNvSpPr/>
          <p:nvPr/>
        </p:nvSpPr>
        <p:spPr>
          <a:xfrm>
            <a:off x="2286000" y="2828836"/>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2691045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8000"/>
                </a:solidFill>
              </a:rPr>
              <a:t>Quantum Storytelling </a:t>
            </a:r>
            <a:r>
              <a:rPr lang="en-US" b="1" dirty="0" smtClean="0">
                <a:solidFill>
                  <a:srgbClr val="008000"/>
                </a:solidFill>
                <a:sym typeface="Wingdings"/>
              </a:rPr>
              <a:t> Will to </a:t>
            </a:r>
            <a:r>
              <a:rPr lang="en-US" b="1" dirty="0" smtClean="0">
                <a:solidFill>
                  <a:srgbClr val="008000"/>
                </a:solidFill>
                <a:sym typeface="Wingdings"/>
              </a:rPr>
              <a:t>Power &amp; Quantum </a:t>
            </a:r>
            <a:r>
              <a:rPr lang="en-US" b="1" dirty="0" err="1" smtClean="0">
                <a:solidFill>
                  <a:srgbClr val="008000"/>
                </a:solidFill>
                <a:sym typeface="Wingdings"/>
              </a:rPr>
              <a:t>Storytellin</a:t>
            </a:r>
            <a:endParaRPr lang="en-US" b="1" dirty="0">
              <a:solidFill>
                <a:srgbClr val="008000"/>
              </a:solidFill>
            </a:endParaRPr>
          </a:p>
        </p:txBody>
      </p:sp>
      <p:sp>
        <p:nvSpPr>
          <p:cNvPr id="3" name="Content Placeholder 2"/>
          <p:cNvSpPr>
            <a:spLocks noGrp="1"/>
          </p:cNvSpPr>
          <p:nvPr>
            <p:ph idx="1"/>
          </p:nvPr>
        </p:nvSpPr>
        <p:spPr/>
        <p:txBody>
          <a:bodyPr>
            <a:normAutofit lnSpcReduction="10000"/>
          </a:bodyPr>
          <a:lstStyle/>
          <a:p>
            <a:r>
              <a:rPr lang="en-US" dirty="0" smtClean="0"/>
              <a:t>Energy and evolution is at the crux of it all</a:t>
            </a:r>
          </a:p>
          <a:p>
            <a:r>
              <a:rPr lang="en-US" dirty="0" smtClean="0"/>
              <a:t>The goal of Quantum Storytelling is “life” “the same quantum of energy means different things at different stages of evolution” </a:t>
            </a:r>
            <a:r>
              <a:rPr lang="en-US" sz="2400" dirty="0" smtClean="0"/>
              <a:t> </a:t>
            </a:r>
            <a:r>
              <a:rPr lang="en-US" sz="2400" dirty="0"/>
              <a:t>(</a:t>
            </a:r>
            <a:r>
              <a:rPr lang="en-US" sz="2400" dirty="0">
                <a:hlinkClick r:id="rId2"/>
              </a:rPr>
              <a:t>Nietzsche, WTP # 639</a:t>
            </a:r>
            <a:r>
              <a:rPr lang="en-US" sz="2400" dirty="0"/>
              <a:t>).</a:t>
            </a:r>
            <a:endParaRPr lang="en-US" sz="2400" dirty="0" smtClean="0"/>
          </a:p>
          <a:p>
            <a:r>
              <a:rPr lang="en-US" dirty="0" smtClean="0"/>
              <a:t>Will to power, the energy “regarding economically, it rises to a high point and sinks down again in an eternal circle” of “will to power” of the forces of life</a:t>
            </a:r>
            <a:r>
              <a:rPr lang="en-US" sz="2400" dirty="0" smtClean="0"/>
              <a:t>” </a:t>
            </a:r>
            <a:r>
              <a:rPr lang="en-US" sz="2400" dirty="0"/>
              <a:t>(</a:t>
            </a:r>
            <a:r>
              <a:rPr lang="en-US" sz="2400" dirty="0">
                <a:hlinkClick r:id="rId2"/>
              </a:rPr>
              <a:t>Nietzsche, WTP # </a:t>
            </a:r>
            <a:r>
              <a:rPr lang="en-US" sz="2400" dirty="0" smtClean="0">
                <a:hlinkClick r:id="rId2"/>
              </a:rPr>
              <a:t>639</a:t>
            </a:r>
            <a:r>
              <a:rPr lang="en-US" sz="2400" dirty="0" smtClean="0"/>
              <a:t>)</a:t>
            </a:r>
            <a:r>
              <a:rPr lang="en-US" sz="2400" dirty="0"/>
              <a:t>.</a:t>
            </a:r>
            <a:endParaRPr lang="en-US" dirty="0"/>
          </a:p>
          <a:p>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12</a:t>
            </a:fld>
            <a:endParaRPr lang="en-US"/>
          </a:p>
        </p:txBody>
      </p:sp>
    </p:spTree>
    <p:extLst>
      <p:ext uri="{BB962C8B-B14F-4D97-AF65-F5344CB8AC3E}">
        <p14:creationId xmlns:p14="http://schemas.microsoft.com/office/powerpoint/2010/main" val="38136559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rPr>
              <a:t>Quantum </a:t>
            </a:r>
            <a:r>
              <a:rPr lang="en-US" b="1" dirty="0" smtClean="0">
                <a:solidFill>
                  <a:srgbClr val="008000"/>
                </a:solidFill>
              </a:rPr>
              <a:t>Storytelling</a:t>
            </a:r>
            <a:endParaRPr lang="en-US" b="1" dirty="0">
              <a:solidFill>
                <a:srgbClr val="008000"/>
              </a:solidFill>
            </a:endParaRPr>
          </a:p>
        </p:txBody>
      </p:sp>
      <p:sp>
        <p:nvSpPr>
          <p:cNvPr id="3" name="Content Placeholder 2"/>
          <p:cNvSpPr>
            <a:spLocks noGrp="1"/>
          </p:cNvSpPr>
          <p:nvPr>
            <p:ph idx="1"/>
          </p:nvPr>
        </p:nvSpPr>
        <p:spPr/>
        <p:txBody>
          <a:bodyPr>
            <a:normAutofit lnSpcReduction="10000"/>
          </a:bodyPr>
          <a:lstStyle/>
          <a:p>
            <a:r>
              <a:rPr lang="en-US" dirty="0" smtClean="0"/>
              <a:t>Quantum Storytelling is defined as one quantum commanding force and a resisting force of energy.</a:t>
            </a:r>
          </a:p>
          <a:p>
            <a:r>
              <a:rPr lang="en-US" dirty="0" smtClean="0"/>
              <a:t> Quantum Storytelling is defined as “Multiplicity of forces” in a struggle we call “life” </a:t>
            </a:r>
            <a:r>
              <a:rPr lang="en-US" dirty="0"/>
              <a:t>” (</a:t>
            </a:r>
            <a:r>
              <a:rPr lang="en-US" dirty="0">
                <a:hlinkClick r:id="rId2"/>
              </a:rPr>
              <a:t>Nietzsche, WTP # </a:t>
            </a:r>
            <a:r>
              <a:rPr lang="en-US" dirty="0" smtClean="0">
                <a:hlinkClick r:id="rId2"/>
              </a:rPr>
              <a:t>641</a:t>
            </a:r>
            <a:r>
              <a:rPr lang="en-US" dirty="0" smtClean="0"/>
              <a:t>).</a:t>
            </a:r>
          </a:p>
          <a:p>
            <a:r>
              <a:rPr lang="en-US" dirty="0" smtClean="0"/>
              <a:t>We use the commanding force of fossil fuel economy to lay foundation for the resisting force, solar economy</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13</a:t>
            </a:fld>
            <a:endParaRPr lang="en-US"/>
          </a:p>
        </p:txBody>
      </p:sp>
    </p:spTree>
    <p:extLst>
      <p:ext uri="{BB962C8B-B14F-4D97-AF65-F5344CB8AC3E}">
        <p14:creationId xmlns:p14="http://schemas.microsoft.com/office/powerpoint/2010/main" val="156065446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8000"/>
                </a:solidFill>
              </a:rPr>
              <a:t>Nietzsche wrote against the herd instinct</a:t>
            </a:r>
            <a:endParaRPr lang="en-US" sz="3600" b="1" dirty="0">
              <a:solidFill>
                <a:srgbClr val="008000"/>
              </a:solidFill>
            </a:endParaRPr>
          </a:p>
        </p:txBody>
      </p:sp>
      <p:sp>
        <p:nvSpPr>
          <p:cNvPr id="4" name="Slide Number Placeholder 3"/>
          <p:cNvSpPr>
            <a:spLocks noGrp="1"/>
          </p:cNvSpPr>
          <p:nvPr>
            <p:ph type="sldNum" sz="quarter" idx="12"/>
          </p:nvPr>
        </p:nvSpPr>
        <p:spPr/>
        <p:txBody>
          <a:bodyPr/>
          <a:lstStyle/>
          <a:p>
            <a:fld id="{651FC063-5EA9-49AF-AFAF-D68C9E82B23B}" type="slidenum">
              <a:rPr lang="en-US" smtClean="0"/>
              <a:pPr/>
              <a:t>14</a:t>
            </a:fld>
            <a:endParaRPr lang="en-US"/>
          </a:p>
        </p:txBody>
      </p:sp>
      <p:pic>
        <p:nvPicPr>
          <p:cNvPr id="5" name="Picture 4"/>
          <p:cNvPicPr>
            <a:picLocks noChangeAspect="1"/>
          </p:cNvPicPr>
          <p:nvPr/>
        </p:nvPicPr>
        <p:blipFill>
          <a:blip r:embed="rId2"/>
          <a:stretch>
            <a:fillRect/>
          </a:stretch>
        </p:blipFill>
        <p:spPr>
          <a:xfrm>
            <a:off x="1407429" y="1379112"/>
            <a:ext cx="6333433" cy="5525920"/>
          </a:xfrm>
          <a:prstGeom prst="rect">
            <a:avLst/>
          </a:prstGeom>
        </p:spPr>
      </p:pic>
    </p:spTree>
    <p:extLst>
      <p:ext uri="{BB962C8B-B14F-4D97-AF65-F5344CB8AC3E}">
        <p14:creationId xmlns:p14="http://schemas.microsoft.com/office/powerpoint/2010/main" val="25323457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6348"/>
          </a:xfrm>
        </p:spPr>
        <p:txBody>
          <a:bodyPr>
            <a:noAutofit/>
          </a:bodyPr>
          <a:lstStyle/>
          <a:p>
            <a:r>
              <a:rPr lang="en-US" sz="2000" b="1" dirty="0" smtClean="0">
                <a:solidFill>
                  <a:srgbClr val="008000"/>
                </a:solidFill>
                <a:hlinkClick r:id="rId2"/>
              </a:rPr>
              <a:t>YouTube</a:t>
            </a:r>
            <a:br>
              <a:rPr lang="en-US" sz="2000" b="1" dirty="0" smtClean="0">
                <a:solidFill>
                  <a:srgbClr val="008000"/>
                </a:solidFill>
                <a:hlinkClick r:id="rId2"/>
              </a:rPr>
            </a:br>
            <a:r>
              <a:rPr lang="en-US" sz="2000" b="1" dirty="0" smtClean="0">
                <a:solidFill>
                  <a:srgbClr val="008000"/>
                </a:solidFill>
                <a:hlinkClick r:id="rId2"/>
              </a:rPr>
              <a:t>THE STORY OF MORE by Richard Heinberg</a:t>
            </a:r>
            <a:endParaRPr lang="en-US" sz="2000" b="1" dirty="0">
              <a:solidFill>
                <a:srgbClr val="008000"/>
              </a:solidFill>
            </a:endParaRPr>
          </a:p>
        </p:txBody>
      </p:sp>
      <p:sp>
        <p:nvSpPr>
          <p:cNvPr id="3" name="Content Placeholder 2"/>
          <p:cNvSpPr>
            <a:spLocks noGrp="1"/>
          </p:cNvSpPr>
          <p:nvPr>
            <p:ph idx="1"/>
          </p:nvPr>
        </p:nvSpPr>
        <p:spPr>
          <a:xfrm>
            <a:off x="457200" y="5944933"/>
            <a:ext cx="8229600" cy="942407"/>
          </a:xfrm>
        </p:spPr>
        <p:txBody>
          <a:bodyPr>
            <a:normAutofit fontScale="77500" lnSpcReduction="20000"/>
          </a:bodyPr>
          <a:lstStyle/>
          <a:p>
            <a:pPr marL="0" indent="0">
              <a:buNone/>
            </a:pPr>
            <a:r>
              <a:rPr lang="en-US" dirty="0" smtClean="0"/>
              <a:t>In last 200 years, fossil fuel revolution transformed energy sources of industrial capitalism, to make MORE STUFF</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15</a:t>
            </a:fld>
            <a:endParaRPr lang="en-US"/>
          </a:p>
        </p:txBody>
      </p:sp>
      <p:pic>
        <p:nvPicPr>
          <p:cNvPr id="5" name="Picture 4"/>
          <p:cNvPicPr>
            <a:picLocks noChangeAspect="1"/>
          </p:cNvPicPr>
          <p:nvPr/>
        </p:nvPicPr>
        <p:blipFill>
          <a:blip r:embed="rId3"/>
          <a:stretch>
            <a:fillRect/>
          </a:stretch>
        </p:blipFill>
        <p:spPr>
          <a:xfrm>
            <a:off x="160696" y="762000"/>
            <a:ext cx="8921632" cy="5182933"/>
          </a:xfrm>
          <a:prstGeom prst="rect">
            <a:avLst/>
          </a:prstGeom>
        </p:spPr>
      </p:pic>
      <p:sp>
        <p:nvSpPr>
          <p:cNvPr id="6" name="Oval Callout 5"/>
          <p:cNvSpPr/>
          <p:nvPr/>
        </p:nvSpPr>
        <p:spPr>
          <a:xfrm>
            <a:off x="6553200" y="766348"/>
            <a:ext cx="2133600" cy="1687688"/>
          </a:xfrm>
          <a:prstGeom prst="wedgeEllipseCallout">
            <a:avLst>
              <a:gd name="adj1" fmla="val -56229"/>
              <a:gd name="adj2" fmla="val 16011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814019" y="978182"/>
            <a:ext cx="1733540" cy="1323439"/>
          </a:xfrm>
          <a:prstGeom prst="rect">
            <a:avLst/>
          </a:prstGeom>
          <a:noFill/>
        </p:spPr>
        <p:txBody>
          <a:bodyPr wrap="square" rtlCol="0">
            <a:spAutoFit/>
          </a:bodyPr>
          <a:lstStyle/>
          <a:p>
            <a:pPr algn="ctr"/>
            <a:r>
              <a:rPr lang="en-US" sz="2000" b="1" dirty="0" smtClean="0">
                <a:solidFill>
                  <a:srgbClr val="008000"/>
                </a:solidFill>
              </a:rPr>
              <a:t>THE TRANSITION in Quantum Storytelling</a:t>
            </a:r>
            <a:endParaRPr lang="en-US" sz="2000" b="1" dirty="0">
              <a:solidFill>
                <a:srgbClr val="008000"/>
              </a:solidFill>
            </a:endParaRPr>
          </a:p>
        </p:txBody>
      </p:sp>
    </p:spTree>
    <p:extLst>
      <p:ext uri="{BB962C8B-B14F-4D97-AF65-F5344CB8AC3E}">
        <p14:creationId xmlns:p14="http://schemas.microsoft.com/office/powerpoint/2010/main" val="356268604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rPr>
              <a:t>Quantum Storytelling in 1970s</a:t>
            </a:r>
            <a:endParaRPr lang="en-US" b="1" dirty="0">
              <a:solidFill>
                <a:srgbClr val="008000"/>
              </a:solidFill>
            </a:endParaRPr>
          </a:p>
        </p:txBody>
      </p:sp>
      <p:sp>
        <p:nvSpPr>
          <p:cNvPr id="3" name="Content Placeholder 2"/>
          <p:cNvSpPr>
            <a:spLocks noGrp="1"/>
          </p:cNvSpPr>
          <p:nvPr>
            <p:ph idx="1"/>
          </p:nvPr>
        </p:nvSpPr>
        <p:spPr/>
        <p:txBody>
          <a:bodyPr>
            <a:normAutofit fontScale="85000" lnSpcReduction="20000"/>
          </a:bodyPr>
          <a:lstStyle/>
          <a:p>
            <a:r>
              <a:rPr lang="en-US" dirty="0" smtClean="0"/>
              <a:t>Will to Power from Fossil Fuel cannot go on forever (</a:t>
            </a:r>
            <a:r>
              <a:rPr lang="en-US" dirty="0" smtClean="0">
                <a:hlinkClick r:id="rId3"/>
              </a:rPr>
              <a:t>The Limits to Growth, 1972</a:t>
            </a:r>
            <a:r>
              <a:rPr lang="en-US" dirty="0" smtClean="0"/>
              <a:t>: 7): “</a:t>
            </a:r>
            <a:r>
              <a:rPr lang="en-US" dirty="0"/>
              <a:t>Achieving a self-imposed limitation to growth would require much effort. It would involve learning to do many things in new </a:t>
            </a:r>
            <a:r>
              <a:rPr lang="en-US" dirty="0" smtClean="0"/>
              <a:t>ways”</a:t>
            </a:r>
          </a:p>
          <a:p>
            <a:r>
              <a:rPr lang="en-US" dirty="0" smtClean="0"/>
              <a:t>(</a:t>
            </a:r>
            <a:r>
              <a:rPr lang="en-US" dirty="0" smtClean="0">
                <a:hlinkClick r:id="rId4"/>
              </a:rPr>
              <a:t>E.F. Schumpeter, 1973 Small is Beautiful</a:t>
            </a:r>
            <a:r>
              <a:rPr lang="en-US" dirty="0" smtClean="0"/>
              <a:t>): Growth </a:t>
            </a:r>
            <a:r>
              <a:rPr lang="en-US" dirty="0" smtClean="0">
                <a:sym typeface="Wingdings"/>
              </a:rPr>
              <a:t></a:t>
            </a:r>
            <a:r>
              <a:rPr lang="en-US" dirty="0" smtClean="0"/>
              <a:t>“</a:t>
            </a:r>
            <a:r>
              <a:rPr lang="en-US" dirty="0"/>
              <a:t>The whole point, however, is to give to the idea of growth a qualitative determination; for there are always many things that ought to be growing and many things that ought to be </a:t>
            </a:r>
            <a:r>
              <a:rPr lang="en-US" dirty="0" smtClean="0"/>
              <a:t>diminishing.”</a:t>
            </a:r>
          </a:p>
          <a:p>
            <a:r>
              <a:rPr lang="en-US" dirty="0" smtClean="0"/>
              <a:t>Make the Ecosystem sacred, declare Mountains and Rivers and Ocean as legal persons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16</a:t>
            </a:fld>
            <a:endParaRPr lang="en-US"/>
          </a:p>
        </p:txBody>
      </p:sp>
    </p:spTree>
    <p:extLst>
      <p:ext uri="{BB962C8B-B14F-4D97-AF65-F5344CB8AC3E}">
        <p14:creationId xmlns:p14="http://schemas.microsoft.com/office/powerpoint/2010/main" val="205626783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of Oil today $75/barrel</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17</a:t>
            </a:fld>
            <a:endParaRPr lang="en-US"/>
          </a:p>
        </p:txBody>
      </p:sp>
      <p:pic>
        <p:nvPicPr>
          <p:cNvPr id="5" name="Picture 4"/>
          <p:cNvPicPr>
            <a:picLocks noChangeAspect="1"/>
          </p:cNvPicPr>
          <p:nvPr/>
        </p:nvPicPr>
        <p:blipFill>
          <a:blip r:embed="rId3"/>
          <a:stretch>
            <a:fillRect/>
          </a:stretch>
        </p:blipFill>
        <p:spPr>
          <a:xfrm>
            <a:off x="0" y="1836732"/>
            <a:ext cx="9144000" cy="4884743"/>
          </a:xfrm>
          <a:prstGeom prst="rect">
            <a:avLst/>
          </a:prstGeom>
        </p:spPr>
      </p:pic>
      <p:sp>
        <p:nvSpPr>
          <p:cNvPr id="6" name="Freeform 5"/>
          <p:cNvSpPr/>
          <p:nvPr/>
        </p:nvSpPr>
        <p:spPr>
          <a:xfrm>
            <a:off x="6865509" y="1922042"/>
            <a:ext cx="1716476" cy="961021"/>
          </a:xfrm>
          <a:custGeom>
            <a:avLst/>
            <a:gdLst>
              <a:gd name="connsiteX0" fmla="*/ 0 w 1716476"/>
              <a:gd name="connsiteY0" fmla="*/ 0 h 961021"/>
              <a:gd name="connsiteX1" fmla="*/ 85819 w 1716476"/>
              <a:gd name="connsiteY1" fmla="*/ 17161 h 961021"/>
              <a:gd name="connsiteX2" fmla="*/ 137310 w 1716476"/>
              <a:gd name="connsiteY2" fmla="*/ 34322 h 961021"/>
              <a:gd name="connsiteX3" fmla="*/ 205965 w 1716476"/>
              <a:gd name="connsiteY3" fmla="*/ 188772 h 961021"/>
              <a:gd name="connsiteX4" fmla="*/ 308948 w 1716476"/>
              <a:gd name="connsiteY4" fmla="*/ 240255 h 961021"/>
              <a:gd name="connsiteX5" fmla="*/ 360439 w 1716476"/>
              <a:gd name="connsiteY5" fmla="*/ 274577 h 961021"/>
              <a:gd name="connsiteX6" fmla="*/ 446258 w 1716476"/>
              <a:gd name="connsiteY6" fmla="*/ 343222 h 961021"/>
              <a:gd name="connsiteX7" fmla="*/ 600732 w 1716476"/>
              <a:gd name="connsiteY7" fmla="*/ 377544 h 961021"/>
              <a:gd name="connsiteX8" fmla="*/ 669387 w 1716476"/>
              <a:gd name="connsiteY8" fmla="*/ 480510 h 961021"/>
              <a:gd name="connsiteX9" fmla="*/ 738042 w 1716476"/>
              <a:gd name="connsiteY9" fmla="*/ 497671 h 961021"/>
              <a:gd name="connsiteX10" fmla="*/ 841025 w 1716476"/>
              <a:gd name="connsiteY10" fmla="*/ 531994 h 961021"/>
              <a:gd name="connsiteX11" fmla="*/ 892516 w 1716476"/>
              <a:gd name="connsiteY11" fmla="*/ 549155 h 961021"/>
              <a:gd name="connsiteX12" fmla="*/ 1029827 w 1716476"/>
              <a:gd name="connsiteY12" fmla="*/ 583477 h 961021"/>
              <a:gd name="connsiteX13" fmla="*/ 1081318 w 1716476"/>
              <a:gd name="connsiteY13" fmla="*/ 600638 h 961021"/>
              <a:gd name="connsiteX14" fmla="*/ 1132809 w 1716476"/>
              <a:gd name="connsiteY14" fmla="*/ 634960 h 961021"/>
              <a:gd name="connsiteX15" fmla="*/ 1321611 w 1716476"/>
              <a:gd name="connsiteY15" fmla="*/ 652121 h 961021"/>
              <a:gd name="connsiteX16" fmla="*/ 1355938 w 1716476"/>
              <a:gd name="connsiteY16" fmla="*/ 703605 h 961021"/>
              <a:gd name="connsiteX17" fmla="*/ 1527576 w 1716476"/>
              <a:gd name="connsiteY17" fmla="*/ 789410 h 961021"/>
              <a:gd name="connsiteX18" fmla="*/ 1630559 w 1716476"/>
              <a:gd name="connsiteY18" fmla="*/ 858054 h 961021"/>
              <a:gd name="connsiteX19" fmla="*/ 1664886 w 1716476"/>
              <a:gd name="connsiteY19" fmla="*/ 909538 h 961021"/>
              <a:gd name="connsiteX20" fmla="*/ 1716377 w 1716476"/>
              <a:gd name="connsiteY20" fmla="*/ 961021 h 961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16476" h="961021">
                <a:moveTo>
                  <a:pt x="0" y="0"/>
                </a:moveTo>
                <a:cubicBezTo>
                  <a:pt x="28606" y="5720"/>
                  <a:pt x="57517" y="10087"/>
                  <a:pt x="85819" y="17161"/>
                </a:cubicBezTo>
                <a:cubicBezTo>
                  <a:pt x="103371" y="21548"/>
                  <a:pt x="126793" y="19601"/>
                  <a:pt x="137310" y="34322"/>
                </a:cubicBezTo>
                <a:cubicBezTo>
                  <a:pt x="222285" y="153269"/>
                  <a:pt x="126412" y="109232"/>
                  <a:pt x="205965" y="188772"/>
                </a:cubicBezTo>
                <a:cubicBezTo>
                  <a:pt x="255153" y="237952"/>
                  <a:pt x="253112" y="212342"/>
                  <a:pt x="308948" y="240255"/>
                </a:cubicBezTo>
                <a:cubicBezTo>
                  <a:pt x="327398" y="249479"/>
                  <a:pt x="344331" y="261692"/>
                  <a:pt x="360439" y="274577"/>
                </a:cubicBezTo>
                <a:cubicBezTo>
                  <a:pt x="413655" y="317143"/>
                  <a:pt x="375820" y="308009"/>
                  <a:pt x="446258" y="343222"/>
                </a:cubicBezTo>
                <a:cubicBezTo>
                  <a:pt x="488511" y="364345"/>
                  <a:pt x="561182" y="370953"/>
                  <a:pt x="600732" y="377544"/>
                </a:cubicBezTo>
                <a:cubicBezTo>
                  <a:pt x="623617" y="411866"/>
                  <a:pt x="629366" y="470506"/>
                  <a:pt x="669387" y="480510"/>
                </a:cubicBezTo>
                <a:cubicBezTo>
                  <a:pt x="692272" y="486230"/>
                  <a:pt x="715447" y="490894"/>
                  <a:pt x="738042" y="497671"/>
                </a:cubicBezTo>
                <a:cubicBezTo>
                  <a:pt x="772700" y="508067"/>
                  <a:pt x="806697" y="520553"/>
                  <a:pt x="841025" y="531994"/>
                </a:cubicBezTo>
                <a:cubicBezTo>
                  <a:pt x="858189" y="537714"/>
                  <a:pt x="874964" y="544768"/>
                  <a:pt x="892516" y="549155"/>
                </a:cubicBezTo>
                <a:cubicBezTo>
                  <a:pt x="938286" y="560596"/>
                  <a:pt x="985069" y="568560"/>
                  <a:pt x="1029827" y="583477"/>
                </a:cubicBezTo>
                <a:cubicBezTo>
                  <a:pt x="1046991" y="589197"/>
                  <a:pt x="1065136" y="592548"/>
                  <a:pt x="1081318" y="600638"/>
                </a:cubicBezTo>
                <a:cubicBezTo>
                  <a:pt x="1099768" y="609862"/>
                  <a:pt x="1112640" y="630639"/>
                  <a:pt x="1132809" y="634960"/>
                </a:cubicBezTo>
                <a:cubicBezTo>
                  <a:pt x="1194600" y="648199"/>
                  <a:pt x="1258677" y="646401"/>
                  <a:pt x="1321611" y="652121"/>
                </a:cubicBezTo>
                <a:cubicBezTo>
                  <a:pt x="1333053" y="669282"/>
                  <a:pt x="1340414" y="690024"/>
                  <a:pt x="1355938" y="703605"/>
                </a:cubicBezTo>
                <a:cubicBezTo>
                  <a:pt x="1437677" y="775116"/>
                  <a:pt x="1442268" y="768086"/>
                  <a:pt x="1527576" y="789410"/>
                </a:cubicBezTo>
                <a:cubicBezTo>
                  <a:pt x="1561904" y="812291"/>
                  <a:pt x="1607673" y="823729"/>
                  <a:pt x="1630559" y="858054"/>
                </a:cubicBezTo>
                <a:cubicBezTo>
                  <a:pt x="1642001" y="875215"/>
                  <a:pt x="1650300" y="894954"/>
                  <a:pt x="1664886" y="909538"/>
                </a:cubicBezTo>
                <a:cubicBezTo>
                  <a:pt x="1721137" y="965781"/>
                  <a:pt x="1716377" y="918034"/>
                  <a:pt x="1716377" y="961021"/>
                </a:cubicBezTo>
              </a:path>
            </a:pathLst>
          </a:custGeom>
          <a:solidFill>
            <a:srgbClr val="C0504D"/>
          </a:solidFill>
          <a:ln w="571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0875687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rPr>
              <a:t>Quantum Storytelling in 1970s</a:t>
            </a:r>
            <a:endParaRPr lang="en-US" b="1" dirty="0">
              <a:solidFill>
                <a:srgbClr val="008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hlinkClick r:id="rId2"/>
              </a:rPr>
              <a:t>Rachael Carson’s 1972 Silent Spring </a:t>
            </a:r>
            <a:r>
              <a:rPr lang="en-US" dirty="0" smtClean="0"/>
              <a:t>“</a:t>
            </a:r>
            <a:r>
              <a:rPr lang="en-US" dirty="0"/>
              <a:t>We spray our elms and the following springs are silent of robin song, not because we sprayed the robins directly but because the poison traveled, step by step, through the now familiar elm leaf-earthworm-robin </a:t>
            </a:r>
            <a:r>
              <a:rPr lang="en-US" dirty="0" smtClean="0"/>
              <a:t>cycle”</a:t>
            </a:r>
          </a:p>
          <a:p>
            <a:r>
              <a:rPr lang="en-US" dirty="0" smtClean="0"/>
              <a:t>Carboniferous Capitalism </a:t>
            </a:r>
            <a:r>
              <a:rPr lang="en-US" dirty="0" smtClean="0">
                <a:sym typeface="Wingdings"/>
              </a:rPr>
              <a:t> “</a:t>
            </a:r>
            <a:r>
              <a:rPr lang="en-US" dirty="0"/>
              <a:t>We have seen that they now contaminate soil, water, and food, that they have the power to make our streams fishless and our gardens and woodlands silent and </a:t>
            </a:r>
            <a:r>
              <a:rPr lang="en-US" dirty="0" smtClean="0"/>
              <a:t>birdless” (Carson, 1972).</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18</a:t>
            </a:fld>
            <a:endParaRPr lang="en-US"/>
          </a:p>
        </p:txBody>
      </p:sp>
    </p:spTree>
    <p:extLst>
      <p:ext uri="{BB962C8B-B14F-4D97-AF65-F5344CB8AC3E}">
        <p14:creationId xmlns:p14="http://schemas.microsoft.com/office/powerpoint/2010/main" val="15950772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19</a:t>
            </a:fld>
            <a:endParaRPr lang="en-US"/>
          </a:p>
        </p:txBody>
      </p:sp>
      <p:pic>
        <p:nvPicPr>
          <p:cNvPr id="5" name="Picture 4"/>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502526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84200" y="0"/>
            <a:ext cx="7975600" cy="4800600"/>
          </a:xfrm>
          <a:prstGeom prst="rect">
            <a:avLst/>
          </a:prstGeom>
        </p:spPr>
      </p:pic>
      <p:sp>
        <p:nvSpPr>
          <p:cNvPr id="6" name="Rectangle 5"/>
          <p:cNvSpPr/>
          <p:nvPr/>
        </p:nvSpPr>
        <p:spPr>
          <a:xfrm>
            <a:off x="0" y="4800601"/>
            <a:ext cx="8559799" cy="1938992"/>
          </a:xfrm>
          <a:prstGeom prst="rect">
            <a:avLst/>
          </a:prstGeom>
        </p:spPr>
        <p:txBody>
          <a:bodyPr wrap="square">
            <a:spAutoFit/>
          </a:bodyPr>
          <a:lstStyle/>
          <a:p>
            <a:r>
              <a:rPr lang="en-US" sz="2400" dirty="0"/>
              <a:t>Since gender inequality constitutes one of the history’s most persistent and widespread forms of injustice, eliminating it will call for one of history’s biggest movements for change. Women and girls continue to suffer discrimination and violence in every part of the world.</a:t>
            </a:r>
          </a:p>
        </p:txBody>
      </p:sp>
    </p:spTree>
    <p:extLst>
      <p:ext uri="{BB962C8B-B14F-4D97-AF65-F5344CB8AC3E}">
        <p14:creationId xmlns:p14="http://schemas.microsoft.com/office/powerpoint/2010/main" val="164799362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0" y="145527"/>
            <a:ext cx="2010687" cy="6278643"/>
          </a:xfrm>
          <a:prstGeom prst="rect">
            <a:avLst/>
          </a:prstGeom>
          <a:noFill/>
        </p:spPr>
        <p:txBody>
          <a:bodyPr wrap="square" rtlCol="0">
            <a:spAutoFit/>
          </a:bodyPr>
          <a:lstStyle/>
          <a:p>
            <a:r>
              <a:rPr lang="en-US" sz="2800" dirty="0" smtClean="0">
                <a:solidFill>
                  <a:schemeClr val="bg1"/>
                </a:solidFill>
              </a:rPr>
              <a:t>We are already</a:t>
            </a:r>
          </a:p>
          <a:p>
            <a:r>
              <a:rPr lang="en-US" sz="2800" dirty="0" smtClean="0">
                <a:solidFill>
                  <a:schemeClr val="bg1"/>
                </a:solidFill>
              </a:rPr>
              <a:t>de</a:t>
            </a:r>
            <a:r>
              <a:rPr lang="en-US" sz="2800" dirty="0">
                <a:solidFill>
                  <a:schemeClr val="bg1"/>
                </a:solidFill>
              </a:rPr>
              <a:t>-growing</a:t>
            </a:r>
          </a:p>
          <a:p>
            <a:endParaRPr lang="en-US" sz="2800" dirty="0">
              <a:solidFill>
                <a:schemeClr val="bg1"/>
              </a:solidFill>
            </a:endParaRPr>
          </a:p>
          <a:p>
            <a:endParaRPr lang="en-US" dirty="0">
              <a:solidFill>
                <a:schemeClr val="bg1"/>
              </a:solidFill>
            </a:endParaRPr>
          </a:p>
          <a:p>
            <a:r>
              <a:rPr lang="en-US" dirty="0" smtClean="0">
                <a:solidFill>
                  <a:schemeClr val="bg1"/>
                </a:solidFill>
              </a:rPr>
              <a:t>Growth Scenarios are Unrealistic because EROI is decreasing each year</a:t>
            </a:r>
          </a:p>
          <a:p>
            <a:endParaRPr lang="en-US" dirty="0">
              <a:solidFill>
                <a:schemeClr val="bg1"/>
              </a:solidFill>
            </a:endParaRPr>
          </a:p>
          <a:p>
            <a:r>
              <a:rPr lang="en-US" dirty="0" smtClean="0">
                <a:solidFill>
                  <a:schemeClr val="bg1"/>
                </a:solidFill>
              </a:rPr>
              <a:t>It costs more to get the energy than the energy it generates</a:t>
            </a:r>
          </a:p>
          <a:p>
            <a:endParaRPr lang="en-US" dirty="0">
              <a:solidFill>
                <a:schemeClr val="bg1"/>
              </a:solidFill>
            </a:endParaRPr>
          </a:p>
          <a:p>
            <a:r>
              <a:rPr lang="en-US" dirty="0" smtClean="0">
                <a:solidFill>
                  <a:schemeClr val="bg1"/>
                </a:solidFill>
              </a:rPr>
              <a:t>Schumacher (1973) </a:t>
            </a:r>
            <a:r>
              <a:rPr lang="en-US" sz="2800" dirty="0" smtClean="0">
                <a:solidFill>
                  <a:schemeClr val="bg1"/>
                </a:solidFill>
              </a:rPr>
              <a:t>SMALL IS BEAUTIFUL</a:t>
            </a:r>
            <a:endParaRPr lang="en-US" sz="2800" dirty="0">
              <a:solidFill>
                <a:schemeClr val="bg1"/>
              </a:solidFill>
            </a:endParaRPr>
          </a:p>
        </p:txBody>
      </p:sp>
      <p:sp>
        <p:nvSpPr>
          <p:cNvPr id="4" name="Rectangle 3"/>
          <p:cNvSpPr/>
          <p:nvPr/>
        </p:nvSpPr>
        <p:spPr>
          <a:xfrm>
            <a:off x="7156462" y="145527"/>
            <a:ext cx="1987538" cy="6063199"/>
          </a:xfrm>
          <a:prstGeom prst="rect">
            <a:avLst/>
          </a:prstGeom>
        </p:spPr>
        <p:txBody>
          <a:bodyPr wrap="square">
            <a:spAutoFit/>
          </a:bodyPr>
          <a:lstStyle/>
          <a:p>
            <a:r>
              <a:rPr lang="en-US" sz="3600" dirty="0" smtClean="0">
                <a:solidFill>
                  <a:schemeClr val="bg1"/>
                </a:solidFill>
              </a:rPr>
              <a:t>SIMPLIFY</a:t>
            </a:r>
            <a:endParaRPr lang="en-US" dirty="0" smtClean="0">
              <a:solidFill>
                <a:schemeClr val="bg1"/>
              </a:solidFill>
            </a:endParaRPr>
          </a:p>
          <a:p>
            <a:endParaRPr lang="en-US" dirty="0">
              <a:solidFill>
                <a:schemeClr val="bg1"/>
              </a:solidFill>
            </a:endParaRPr>
          </a:p>
          <a:p>
            <a:r>
              <a:rPr lang="en-US" sz="2800" dirty="0" smtClean="0">
                <a:solidFill>
                  <a:schemeClr val="bg1"/>
                </a:solidFill>
              </a:rPr>
              <a:t>MINIMALIZE</a:t>
            </a:r>
          </a:p>
          <a:p>
            <a:endParaRPr lang="en-US" dirty="0" smtClean="0">
              <a:solidFill>
                <a:schemeClr val="bg1"/>
              </a:solidFill>
            </a:endParaRPr>
          </a:p>
          <a:p>
            <a:r>
              <a:rPr lang="en-US" dirty="0" smtClean="0">
                <a:solidFill>
                  <a:schemeClr val="bg1"/>
                </a:solidFill>
              </a:rPr>
              <a:t>RETHINKING GROWTH YOUTUBE</a:t>
            </a:r>
          </a:p>
          <a:p>
            <a:r>
              <a:rPr lang="en-US" dirty="0">
                <a:solidFill>
                  <a:schemeClr val="bg1"/>
                </a:solidFill>
                <a:hlinkClick r:id="rId3"/>
              </a:rPr>
              <a:t>https://www.youtube.com/watch?time_continue=264&amp;v=</a:t>
            </a:r>
            <a:r>
              <a:rPr lang="en-US" dirty="0" smtClean="0">
                <a:solidFill>
                  <a:schemeClr val="bg1"/>
                </a:solidFill>
                <a:hlinkClick r:id="rId3"/>
              </a:rPr>
              <a:t>0MXP2E09dJQ</a:t>
            </a:r>
            <a:r>
              <a:rPr lang="en-US" dirty="0" smtClean="0">
                <a:solidFill>
                  <a:schemeClr val="bg1"/>
                </a:solidFill>
              </a:rPr>
              <a:t> </a:t>
            </a:r>
          </a:p>
          <a:p>
            <a:endParaRPr lang="en-US" dirty="0">
              <a:solidFill>
                <a:schemeClr val="bg1"/>
              </a:solidFill>
            </a:endParaRPr>
          </a:p>
          <a:p>
            <a:r>
              <a:rPr lang="en-US" dirty="0">
                <a:solidFill>
                  <a:schemeClr val="bg1"/>
                </a:solidFill>
              </a:rPr>
              <a:t>More at </a:t>
            </a:r>
            <a:r>
              <a:rPr lang="en-US" dirty="0">
                <a:solidFill>
                  <a:schemeClr val="bg1"/>
                </a:solidFill>
                <a:hlinkClick r:id="rId4"/>
              </a:rPr>
              <a:t>http://rethinkingprosperity.org/solutions-degrowth</a:t>
            </a:r>
            <a:r>
              <a:rPr lang="en-US" dirty="0" smtClean="0">
                <a:solidFill>
                  <a:schemeClr val="bg1"/>
                </a:solidFill>
                <a:hlinkClick r:id="rId4"/>
              </a:rPr>
              <a:t>/</a:t>
            </a:r>
            <a:r>
              <a:rPr lang="en-US" dirty="0" smtClean="0">
                <a:solidFill>
                  <a:schemeClr val="bg1"/>
                </a:solidFill>
              </a:rPr>
              <a:t> </a:t>
            </a:r>
            <a:endParaRPr lang="en-US" dirty="0">
              <a:solidFill>
                <a:schemeClr val="bg1"/>
              </a:solidFill>
            </a:endParaRPr>
          </a:p>
          <a:p>
            <a:endParaRPr lang="en-US" dirty="0"/>
          </a:p>
        </p:txBody>
      </p:sp>
    </p:spTree>
    <p:extLst>
      <p:ext uri="{BB962C8B-B14F-4D97-AF65-F5344CB8AC3E}">
        <p14:creationId xmlns:p14="http://schemas.microsoft.com/office/powerpoint/2010/main" val="75720082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8000"/>
                </a:solidFill>
              </a:rPr>
              <a:t>We already have the elements of a new post carbon </a:t>
            </a:r>
            <a:r>
              <a:rPr lang="en-US" b="1" dirty="0" smtClean="0">
                <a:solidFill>
                  <a:srgbClr val="008000"/>
                </a:solidFill>
              </a:rPr>
              <a:t>economy</a:t>
            </a:r>
            <a:r>
              <a:rPr lang="en-US" b="1" dirty="0">
                <a:solidFill>
                  <a:srgbClr val="008000"/>
                </a:solidFill>
              </a:rPr>
              <a:t>.</a:t>
            </a:r>
          </a:p>
        </p:txBody>
      </p:sp>
      <p:sp>
        <p:nvSpPr>
          <p:cNvPr id="3" name="Content Placeholder 2"/>
          <p:cNvSpPr>
            <a:spLocks noGrp="1"/>
          </p:cNvSpPr>
          <p:nvPr>
            <p:ph idx="1"/>
          </p:nvPr>
        </p:nvSpPr>
        <p:spPr/>
        <p:txBody>
          <a:bodyPr/>
          <a:lstStyle/>
          <a:p>
            <a:r>
              <a:rPr lang="en-US" dirty="0" smtClean="0"/>
              <a:t>Bio-mimicry </a:t>
            </a:r>
            <a:r>
              <a:rPr lang="mr-IN" dirty="0" smtClean="0"/>
              <a:t>–</a:t>
            </a:r>
            <a:r>
              <a:rPr lang="en-US" dirty="0" smtClean="0"/>
              <a:t> refashion industry around the ways of ecology. </a:t>
            </a:r>
          </a:p>
          <a:p>
            <a:r>
              <a:rPr lang="en-US" dirty="0" smtClean="0"/>
              <a:t>Reduce energy consumption</a:t>
            </a:r>
          </a:p>
          <a:p>
            <a:r>
              <a:rPr lang="en-US" dirty="0" smtClean="0"/>
              <a:t>Drive less, walk and bike more</a:t>
            </a:r>
          </a:p>
          <a:p>
            <a:r>
              <a:rPr lang="en-US" dirty="0" smtClean="0"/>
              <a:t>Happiness is from relationships, </a:t>
            </a:r>
            <a:r>
              <a:rPr lang="en-US" dirty="0" err="1" smtClean="0"/>
              <a:t>continuty</a:t>
            </a:r>
            <a:r>
              <a:rPr lang="en-US" dirty="0" smtClean="0"/>
              <a:t> of one generation to the next</a:t>
            </a:r>
          </a:p>
          <a:p>
            <a:r>
              <a:rPr lang="en-US" dirty="0" smtClean="0">
                <a:hlinkClick r:id="rId2"/>
              </a:rPr>
              <a:t>Our Renewable Future Richard Heinberg 2016 YouTube</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21</a:t>
            </a:fld>
            <a:endParaRPr lang="en-US"/>
          </a:p>
        </p:txBody>
      </p:sp>
    </p:spTree>
    <p:extLst>
      <p:ext uri="{BB962C8B-B14F-4D97-AF65-F5344CB8AC3E}">
        <p14:creationId xmlns:p14="http://schemas.microsoft.com/office/powerpoint/2010/main" val="115652108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22</a:t>
            </a:fld>
            <a:endParaRPr lang="en-US"/>
          </a:p>
        </p:txBody>
      </p:sp>
      <p:pic>
        <p:nvPicPr>
          <p:cNvPr id="5" name="Picture 4"/>
          <p:cNvPicPr>
            <a:picLocks noChangeAspect="1"/>
          </p:cNvPicPr>
          <p:nvPr/>
        </p:nvPicPr>
        <p:blipFill>
          <a:blip r:embed="rId2"/>
          <a:stretch>
            <a:fillRect/>
          </a:stretch>
        </p:blipFill>
        <p:spPr>
          <a:xfrm>
            <a:off x="2044700" y="0"/>
            <a:ext cx="5033394" cy="6858000"/>
          </a:xfrm>
          <a:prstGeom prst="rect">
            <a:avLst/>
          </a:prstGeom>
        </p:spPr>
      </p:pic>
      <p:sp>
        <p:nvSpPr>
          <p:cNvPr id="6" name="Oval Callout 5"/>
          <p:cNvSpPr/>
          <p:nvPr/>
        </p:nvSpPr>
        <p:spPr>
          <a:xfrm>
            <a:off x="4411090" y="4564850"/>
            <a:ext cx="2935005" cy="1922041"/>
          </a:xfrm>
          <a:prstGeom prst="wedgeEllipseCallout">
            <a:avLst>
              <a:gd name="adj1" fmla="val -75122"/>
              <a:gd name="adj2" fmla="val -9007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651382" y="4753622"/>
            <a:ext cx="2557403" cy="1569660"/>
          </a:xfrm>
          <a:prstGeom prst="rect">
            <a:avLst/>
          </a:prstGeom>
          <a:noFill/>
        </p:spPr>
        <p:txBody>
          <a:bodyPr wrap="square" rtlCol="0">
            <a:spAutoFit/>
          </a:bodyPr>
          <a:lstStyle/>
          <a:p>
            <a:pPr algn="ctr"/>
            <a:r>
              <a:rPr lang="en-US" sz="2400" b="1" dirty="0" smtClean="0">
                <a:solidFill>
                  <a:schemeClr val="bg1"/>
                </a:solidFill>
              </a:rPr>
              <a:t>Why be a follower when we can all be Ensemble Leaders?</a:t>
            </a:r>
            <a:endParaRPr lang="en-US" sz="2400" b="1" dirty="0">
              <a:solidFill>
                <a:schemeClr val="bg1"/>
              </a:solidFill>
            </a:endParaRPr>
          </a:p>
        </p:txBody>
      </p:sp>
    </p:spTree>
    <p:extLst>
      <p:ext uri="{BB962C8B-B14F-4D97-AF65-F5344CB8AC3E}">
        <p14:creationId xmlns:p14="http://schemas.microsoft.com/office/powerpoint/2010/main" val="245991805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8000"/>
                </a:solidFill>
              </a:rPr>
              <a:t>Quantum Storytelling Multiplicities</a:t>
            </a:r>
            <a:endParaRPr lang="en-US" b="1" dirty="0">
              <a:solidFill>
                <a:srgbClr val="00800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Gilles Deleuze theorizes 3 multiplicities</a:t>
            </a:r>
          </a:p>
          <a:p>
            <a:pPr marL="514350" indent="-514350">
              <a:buAutoNum type="arabicPeriod"/>
            </a:pPr>
            <a:r>
              <a:rPr lang="en-US" dirty="0" smtClean="0"/>
              <a:t>Extensive multiplicities that extend spatially around the globe by different wills to power</a:t>
            </a:r>
          </a:p>
          <a:p>
            <a:pPr marL="514350" indent="-514350">
              <a:buAutoNum type="arabicPeriod"/>
            </a:pPr>
            <a:r>
              <a:rPr lang="en-US" dirty="0" smtClean="0"/>
              <a:t>Intensive multiplicities that change temporally from one time to the next changing the game of will to power</a:t>
            </a:r>
          </a:p>
          <a:p>
            <a:pPr marL="514350" indent="-514350">
              <a:buAutoNum type="arabicPeriod"/>
            </a:pPr>
            <a:r>
              <a:rPr lang="en-US" dirty="0" smtClean="0"/>
              <a:t>Virtual multiplicities of (narrative) illusion, denial, delusion that deny the reality of spatial and temporal multiplicities; An untrue storytelling of wills to power.</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23</a:t>
            </a:fld>
            <a:endParaRPr lang="en-US"/>
          </a:p>
        </p:txBody>
      </p:sp>
    </p:spTree>
    <p:extLst>
      <p:ext uri="{BB962C8B-B14F-4D97-AF65-F5344CB8AC3E}">
        <p14:creationId xmlns:p14="http://schemas.microsoft.com/office/powerpoint/2010/main" val="3583237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2800" b="1" dirty="0" smtClean="0">
                <a:solidFill>
                  <a:srgbClr val="008000"/>
                </a:solidFill>
              </a:rPr>
              <a:t>A New Quantum Storytelling Resistance to Command</a:t>
            </a:r>
            <a:endParaRPr lang="en-US" sz="2800" b="1" dirty="0">
              <a:solidFill>
                <a:srgbClr val="008000"/>
              </a:solidFill>
            </a:endParaRPr>
          </a:p>
        </p:txBody>
      </p:sp>
      <p:sp>
        <p:nvSpPr>
          <p:cNvPr id="4" name="Slide Number Placeholder 3"/>
          <p:cNvSpPr>
            <a:spLocks noGrp="1"/>
          </p:cNvSpPr>
          <p:nvPr>
            <p:ph type="sldNum" sz="quarter" idx="12"/>
          </p:nvPr>
        </p:nvSpPr>
        <p:spPr/>
        <p:txBody>
          <a:bodyPr/>
          <a:lstStyle/>
          <a:p>
            <a:fld id="{651FC063-5EA9-49AF-AFAF-D68C9E82B23B}" type="slidenum">
              <a:rPr lang="en-US" smtClean="0"/>
              <a:pPr/>
              <a:t>24</a:t>
            </a:fld>
            <a:endParaRPr lang="en-US"/>
          </a:p>
        </p:txBody>
      </p:sp>
      <p:pic>
        <p:nvPicPr>
          <p:cNvPr id="6" name="Picture 5"/>
          <p:cNvPicPr>
            <a:picLocks noChangeAspect="1"/>
          </p:cNvPicPr>
          <p:nvPr/>
        </p:nvPicPr>
        <p:blipFill>
          <a:blip r:embed="rId2"/>
          <a:stretch>
            <a:fillRect/>
          </a:stretch>
        </p:blipFill>
        <p:spPr>
          <a:xfrm>
            <a:off x="1905178" y="1032438"/>
            <a:ext cx="5625921" cy="5698358"/>
          </a:xfrm>
          <a:prstGeom prst="rect">
            <a:avLst/>
          </a:prstGeom>
        </p:spPr>
      </p:pic>
    </p:spTree>
    <p:extLst>
      <p:ext uri="{BB962C8B-B14F-4D97-AF65-F5344CB8AC3E}">
        <p14:creationId xmlns:p14="http://schemas.microsoft.com/office/powerpoint/2010/main" val="293773985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4371"/>
          </a:xfrm>
        </p:spPr>
        <p:txBody>
          <a:bodyPr>
            <a:normAutofit fontScale="90000"/>
          </a:bodyPr>
          <a:lstStyle/>
          <a:p>
            <a:r>
              <a:rPr lang="en-US" dirty="0" smtClean="0">
                <a:solidFill>
                  <a:srgbClr val="008000"/>
                </a:solidFill>
              </a:rPr>
              <a:t>Quantum Storytelling</a:t>
            </a:r>
            <a:endParaRPr lang="en-US" dirty="0">
              <a:solidFill>
                <a:srgbClr val="008000"/>
              </a:solidFill>
            </a:endParaRPr>
          </a:p>
        </p:txBody>
      </p:sp>
      <p:sp>
        <p:nvSpPr>
          <p:cNvPr id="3" name="Content Placeholder 2"/>
          <p:cNvSpPr>
            <a:spLocks noGrp="1"/>
          </p:cNvSpPr>
          <p:nvPr>
            <p:ph idx="1"/>
          </p:nvPr>
        </p:nvSpPr>
        <p:spPr>
          <a:xfrm>
            <a:off x="175651" y="878147"/>
            <a:ext cx="8863634" cy="5795779"/>
          </a:xfrm>
        </p:spPr>
        <p:txBody>
          <a:bodyPr>
            <a:normAutofit fontScale="92500" lnSpcReduction="20000"/>
          </a:bodyPr>
          <a:lstStyle/>
          <a:p>
            <a:pPr marL="0" indent="0">
              <a:buNone/>
            </a:pPr>
            <a:r>
              <a:rPr lang="en-US" dirty="0" smtClean="0"/>
              <a:t>Quantum storytelling: “The essential thing is that the faction in struggle emerge with different quanta of power” </a:t>
            </a:r>
            <a:r>
              <a:rPr lang="en-US" sz="2400" dirty="0" smtClean="0"/>
              <a:t>(</a:t>
            </a:r>
            <a:r>
              <a:rPr lang="en-US" sz="2400" dirty="0" smtClean="0">
                <a:hlinkClick r:id="rId2"/>
              </a:rPr>
              <a:t>Nietzsche, WTP # 634</a:t>
            </a:r>
            <a:r>
              <a:rPr lang="en-US" sz="2400" dirty="0" smtClean="0"/>
              <a:t>).</a:t>
            </a:r>
            <a:endParaRPr lang="en-US" dirty="0" smtClean="0"/>
          </a:p>
          <a:p>
            <a:pPr marL="0" indent="0">
              <a:buNone/>
            </a:pPr>
            <a:r>
              <a:rPr lang="en-US" dirty="0" smtClean="0"/>
              <a:t>Two factions are in power struggle, Wal-Mart Capitalism and Farmer’s Market Capitalism, a global capitalism and a local capitalism, a petrochemical capitalism and a post-carbon capitalism, or a “</a:t>
            </a:r>
            <a:r>
              <a:rPr lang="en-US" b="1" dirty="0" smtClean="0">
                <a:solidFill>
                  <a:srgbClr val="008000"/>
                </a:solidFill>
              </a:rPr>
              <a:t>Carboniferous Capitalism</a:t>
            </a:r>
            <a:r>
              <a:rPr lang="en-US" dirty="0" smtClean="0"/>
              <a:t>” radiation of power </a:t>
            </a:r>
            <a:r>
              <a:rPr lang="en-US" sz="3600" dirty="0" smtClean="0"/>
              <a:t>(Mumford,1934/2010: 156), and a radiation of power of zero growth capitalism.</a:t>
            </a:r>
          </a:p>
          <a:p>
            <a:pPr marL="0" indent="0">
              <a:buNone/>
            </a:pPr>
            <a:endParaRPr lang="en-US" dirty="0" smtClean="0"/>
          </a:p>
          <a:p>
            <a:pPr marL="0" indent="0">
              <a:buNone/>
            </a:pPr>
            <a:r>
              <a:rPr lang="en-US" dirty="0" smtClean="0"/>
              <a:t>Mumford, L. (1934/2010). </a:t>
            </a:r>
            <a:r>
              <a:rPr lang="en-US" i="1" dirty="0" smtClean="0"/>
              <a:t>Technics and civilization</a:t>
            </a:r>
            <a:r>
              <a:rPr lang="en-US" dirty="0" smtClean="0"/>
              <a:t>. First published 1934, and Foreword by Langdon Winner in 2010 edition. IL: University of Chicago Press.</a:t>
            </a:r>
          </a:p>
          <a:p>
            <a:pPr marL="0" indent="0">
              <a:buNone/>
            </a:pP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25</a:t>
            </a:fld>
            <a:endParaRPr lang="en-US"/>
          </a:p>
        </p:txBody>
      </p:sp>
    </p:spTree>
    <p:extLst>
      <p:ext uri="{BB962C8B-B14F-4D97-AF65-F5344CB8AC3E}">
        <p14:creationId xmlns:p14="http://schemas.microsoft.com/office/powerpoint/2010/main" val="35705510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FF0000"/>
                </a:solidFill>
              </a:rPr>
              <a:t>Energy Returned/Energy Invested (EROEI)</a:t>
            </a:r>
            <a:br>
              <a:rPr lang="en-US" sz="3600" b="1" dirty="0" smtClean="0">
                <a:solidFill>
                  <a:srgbClr val="FF0000"/>
                </a:solidFill>
              </a:rPr>
            </a:br>
            <a:r>
              <a:rPr lang="en-US" sz="3600" b="1" dirty="0" smtClean="0">
                <a:solidFill>
                  <a:srgbClr val="FF0000"/>
                </a:solidFill>
              </a:rPr>
              <a:t>Energy Return on Investment (EROI)</a:t>
            </a:r>
            <a:endParaRPr lang="en-US" sz="3600"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It </a:t>
            </a:r>
            <a:r>
              <a:rPr lang="en-US" dirty="0"/>
              <a:t>takes energy to generate </a:t>
            </a:r>
            <a:r>
              <a:rPr lang="en-US" b="1" i="1" dirty="0"/>
              <a:t>E</a:t>
            </a:r>
            <a:r>
              <a:rPr lang="en-US" b="1" i="1" dirty="0" smtClean="0"/>
              <a:t>nergy-ROI (EROI</a:t>
            </a:r>
            <a:r>
              <a:rPr lang="en-US" dirty="0" smtClean="0"/>
              <a:t>). </a:t>
            </a:r>
          </a:p>
          <a:p>
            <a:pPr marL="0" indent="0">
              <a:buNone/>
            </a:pPr>
            <a:r>
              <a:rPr lang="en-US" dirty="0" smtClean="0"/>
              <a:t>AKA</a:t>
            </a:r>
            <a:r>
              <a:rPr lang="en-US" dirty="0" smtClean="0">
                <a:sym typeface="Wingdings"/>
              </a:rPr>
              <a:t></a:t>
            </a:r>
            <a:r>
              <a:rPr lang="en-US" b="1" i="1" dirty="0"/>
              <a:t>Energy Returned on Energy Invested (EROEI</a:t>
            </a:r>
            <a:r>
              <a:rPr lang="en-US" dirty="0"/>
              <a:t>)</a:t>
            </a:r>
          </a:p>
          <a:p>
            <a:r>
              <a:rPr lang="en-US" dirty="0"/>
              <a:t>e.g. Energy to find it, pump it, transport it, process it, transport it again, and energy to make all the materials (steel, aluminum, etc.) to make the transport vehicles, energy to </a:t>
            </a:r>
            <a:r>
              <a:rPr lang="en-US" dirty="0" smtClean="0"/>
              <a:t>feed &amp; clothe </a:t>
            </a:r>
            <a:r>
              <a:rPr lang="en-US" dirty="0"/>
              <a:t>the workers, </a:t>
            </a:r>
            <a:r>
              <a:rPr lang="en-US" dirty="0" smtClean="0"/>
              <a:t>energy to make their clothes, etc.</a:t>
            </a:r>
          </a:p>
          <a:p>
            <a:r>
              <a:rPr lang="en-US" dirty="0"/>
              <a:t>Energy Return off Investment (EROI) less than 1 means more energy expended getting the energy resource than it can deliver payback.</a:t>
            </a:r>
          </a:p>
        </p:txBody>
      </p:sp>
    </p:spTree>
    <p:extLst>
      <p:ext uri="{BB962C8B-B14F-4D97-AF65-F5344CB8AC3E}">
        <p14:creationId xmlns:p14="http://schemas.microsoft.com/office/powerpoint/2010/main" val="193075293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3262"/>
          </a:xfrm>
        </p:spPr>
        <p:txBody>
          <a:bodyPr>
            <a:normAutofit fontScale="90000"/>
          </a:bodyPr>
          <a:lstStyle/>
          <a:p>
            <a:r>
              <a:rPr lang="en-US" b="1" dirty="0" smtClean="0">
                <a:solidFill>
                  <a:srgbClr val="008000"/>
                </a:solidFill>
              </a:rPr>
              <a:t>Ensemble Leadership Emerges</a:t>
            </a:r>
            <a:endParaRPr lang="en-US" b="1" dirty="0">
              <a:solidFill>
                <a:srgbClr val="008000"/>
              </a:solidFill>
            </a:endParaRPr>
          </a:p>
        </p:txBody>
      </p:sp>
      <p:sp>
        <p:nvSpPr>
          <p:cNvPr id="4" name="Slide Number Placeholder 3"/>
          <p:cNvSpPr>
            <a:spLocks noGrp="1"/>
          </p:cNvSpPr>
          <p:nvPr>
            <p:ph type="sldNum" sz="quarter" idx="12"/>
          </p:nvPr>
        </p:nvSpPr>
        <p:spPr/>
        <p:txBody>
          <a:bodyPr/>
          <a:lstStyle/>
          <a:p>
            <a:fld id="{651FC063-5EA9-49AF-AFAF-D68C9E82B23B}" type="slidenum">
              <a:rPr lang="en-US" smtClean="0"/>
              <a:pPr/>
              <a:t>27</a:t>
            </a:fld>
            <a:endParaRPr lang="en-US"/>
          </a:p>
        </p:txBody>
      </p:sp>
      <p:pic>
        <p:nvPicPr>
          <p:cNvPr id="5" name="Picture 4"/>
          <p:cNvPicPr>
            <a:picLocks noChangeAspect="1"/>
          </p:cNvPicPr>
          <p:nvPr/>
        </p:nvPicPr>
        <p:blipFill>
          <a:blip r:embed="rId2"/>
          <a:stretch>
            <a:fillRect/>
          </a:stretch>
        </p:blipFill>
        <p:spPr>
          <a:xfrm>
            <a:off x="2032000" y="977900"/>
            <a:ext cx="5080000" cy="5880100"/>
          </a:xfrm>
          <a:prstGeom prst="rect">
            <a:avLst/>
          </a:prstGeom>
        </p:spPr>
      </p:pic>
      <p:sp>
        <p:nvSpPr>
          <p:cNvPr id="6" name="Oval Callout 5"/>
          <p:cNvSpPr/>
          <p:nvPr/>
        </p:nvSpPr>
        <p:spPr>
          <a:xfrm>
            <a:off x="4891675" y="4513366"/>
            <a:ext cx="2711876" cy="1647465"/>
          </a:xfrm>
          <a:prstGeom prst="wedgeEllipseCallout">
            <a:avLst>
              <a:gd name="adj1" fmla="val -85390"/>
              <a:gd name="adj2" fmla="val -9270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891675" y="4591171"/>
            <a:ext cx="2849187" cy="1569660"/>
          </a:xfrm>
          <a:prstGeom prst="rect">
            <a:avLst/>
          </a:prstGeom>
          <a:noFill/>
        </p:spPr>
        <p:txBody>
          <a:bodyPr wrap="square" rtlCol="0">
            <a:spAutoFit/>
          </a:bodyPr>
          <a:lstStyle/>
          <a:p>
            <a:pPr algn="ctr"/>
            <a:r>
              <a:rPr lang="en-US" sz="2400" dirty="0" smtClean="0">
                <a:solidFill>
                  <a:srgbClr val="FFFFFF"/>
                </a:solidFill>
              </a:rPr>
              <a:t>Let’s Try Feminist Leadership and get right with Mother Earth</a:t>
            </a:r>
            <a:endParaRPr lang="en-US" sz="2400" dirty="0">
              <a:solidFill>
                <a:srgbClr val="FFFFFF"/>
              </a:solidFill>
            </a:endParaRPr>
          </a:p>
        </p:txBody>
      </p:sp>
    </p:spTree>
    <p:extLst>
      <p:ext uri="{BB962C8B-B14F-4D97-AF65-F5344CB8AC3E}">
        <p14:creationId xmlns:p14="http://schemas.microsoft.com/office/powerpoint/2010/main" val="428697829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Quantum Storytelling and Ensemble Leadership </a:t>
            </a:r>
            <a:endParaRPr lang="en-US" dirty="0"/>
          </a:p>
        </p:txBody>
      </p:sp>
      <p:sp>
        <p:nvSpPr>
          <p:cNvPr id="3" name="Content Placeholder 2"/>
          <p:cNvSpPr>
            <a:spLocks noGrp="1"/>
          </p:cNvSpPr>
          <p:nvPr>
            <p:ph idx="1"/>
          </p:nvPr>
        </p:nvSpPr>
        <p:spPr>
          <a:xfrm>
            <a:off x="94581" y="1600200"/>
            <a:ext cx="9049419" cy="4525963"/>
          </a:xfrm>
        </p:spPr>
        <p:txBody>
          <a:bodyPr>
            <a:normAutofit fontScale="92500" lnSpcReduction="20000"/>
          </a:bodyPr>
          <a:lstStyle/>
          <a:p>
            <a:pPr marL="0" indent="0">
              <a:buNone/>
            </a:pPr>
            <a:r>
              <a:rPr lang="en-US" dirty="0" smtClean="0"/>
              <a:t>“A quantum of power is designated by the effect it produces and that which it resists”</a:t>
            </a:r>
            <a:r>
              <a:rPr lang="en-US" sz="2600" dirty="0" smtClean="0"/>
              <a:t>(</a:t>
            </a:r>
            <a:r>
              <a:rPr lang="en-US" sz="2600" dirty="0" smtClean="0">
                <a:hlinkClick r:id="rId2"/>
              </a:rPr>
              <a:t>Nietzsche, WTP # 634</a:t>
            </a:r>
            <a:r>
              <a:rPr lang="en-US" sz="2600" dirty="0" smtClean="0"/>
              <a:t>).</a:t>
            </a:r>
          </a:p>
          <a:p>
            <a:pPr marL="0" indent="0">
              <a:buNone/>
            </a:pPr>
            <a:r>
              <a:rPr lang="en-US" dirty="0" smtClean="0"/>
              <a:t>One “radiation of power” resists another radiation of power </a:t>
            </a:r>
            <a:r>
              <a:rPr lang="en-US" sz="2600" dirty="0" smtClean="0"/>
              <a:t>(</a:t>
            </a:r>
            <a:r>
              <a:rPr lang="en-US" sz="2600" dirty="0" smtClean="0">
                <a:hlinkClick r:id="rId2"/>
              </a:rPr>
              <a:t>Nietzsche, WTP # 634</a:t>
            </a:r>
            <a:r>
              <a:rPr lang="en-US" sz="2600" dirty="0" smtClean="0"/>
              <a:t>).</a:t>
            </a:r>
          </a:p>
          <a:p>
            <a:pPr marL="0" indent="0">
              <a:buNone/>
            </a:pPr>
            <a:r>
              <a:rPr lang="en-US" dirty="0" smtClean="0"/>
              <a:t>For example, I participate In quantum storytelling ensemble of leadership that is the radiation of power of zero growth and resists the growth of “</a:t>
            </a:r>
            <a:r>
              <a:rPr lang="en-US" b="1" dirty="0" smtClean="0">
                <a:solidFill>
                  <a:srgbClr val="008000"/>
                </a:solidFill>
              </a:rPr>
              <a:t>Carboniferous Capitalism</a:t>
            </a:r>
            <a:r>
              <a:rPr lang="en-US" dirty="0" smtClean="0"/>
              <a:t>” radiation of power </a:t>
            </a:r>
            <a:r>
              <a:rPr lang="en-US" sz="2200" dirty="0" smtClean="0"/>
              <a:t>(Mumford,1934/2010: 156).</a:t>
            </a:r>
          </a:p>
          <a:p>
            <a:pPr marL="0" indent="0">
              <a:buNone/>
            </a:pPr>
            <a:endParaRPr lang="en-US" dirty="0" smtClean="0"/>
          </a:p>
          <a:p>
            <a:pPr marL="0" indent="0">
              <a:buNone/>
            </a:pPr>
            <a:r>
              <a:rPr lang="en-US" sz="1900" dirty="0" smtClean="0"/>
              <a:t>Mumford</a:t>
            </a:r>
            <a:r>
              <a:rPr lang="en-US" sz="1900" dirty="0"/>
              <a:t>, L. (1934/2010). </a:t>
            </a:r>
            <a:r>
              <a:rPr lang="en-US" sz="1900" i="1" dirty="0"/>
              <a:t>Technics and civilization</a:t>
            </a:r>
            <a:r>
              <a:rPr lang="en-US" sz="1900" dirty="0"/>
              <a:t>. First published 1934, and Foreword by Langdon Winner in 2010 edition. IL: University of Chicago Press</a:t>
            </a:r>
            <a:r>
              <a:rPr lang="en-US" sz="1900" dirty="0" smtClean="0"/>
              <a:t>.</a:t>
            </a:r>
            <a:endParaRPr lang="en-US" sz="1900"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28</a:t>
            </a:fld>
            <a:endParaRPr lang="en-US"/>
          </a:p>
        </p:txBody>
      </p:sp>
    </p:spTree>
    <p:extLst>
      <p:ext uri="{BB962C8B-B14F-4D97-AF65-F5344CB8AC3E}">
        <p14:creationId xmlns:p14="http://schemas.microsoft.com/office/powerpoint/2010/main" val="209940862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Quantum Storytelling</a:t>
            </a:r>
            <a:endParaRPr lang="en-US" dirty="0"/>
          </a:p>
        </p:txBody>
      </p:sp>
      <p:sp>
        <p:nvSpPr>
          <p:cNvPr id="3" name="Content Placeholder 2"/>
          <p:cNvSpPr>
            <a:spLocks noGrp="1"/>
          </p:cNvSpPr>
          <p:nvPr>
            <p:ph idx="1"/>
          </p:nvPr>
        </p:nvSpPr>
        <p:spPr/>
        <p:txBody>
          <a:bodyPr/>
          <a:lstStyle/>
          <a:p>
            <a:pPr marL="0" indent="0">
              <a:buNone/>
            </a:pPr>
            <a:r>
              <a:rPr lang="en-US" dirty="0" smtClean="0"/>
              <a:t>In ensemble leadership we conspire together with others for power-with-others instead of power-over-others (</a:t>
            </a:r>
            <a:r>
              <a:rPr lang="en-US" dirty="0" smtClean="0">
                <a:hlinkClick r:id="rId2"/>
              </a:rPr>
              <a:t>Rosile, Boje &amp; Claw, 2016</a:t>
            </a:r>
            <a:r>
              <a:rPr lang="en-US" dirty="0" smtClean="0"/>
              <a:t>). </a:t>
            </a:r>
          </a:p>
          <a:p>
            <a:pPr marL="0" indent="0">
              <a:buNone/>
            </a:pPr>
            <a:r>
              <a:rPr lang="en-US" dirty="0" smtClean="0"/>
              <a:t>We do ensemble leadership together as we resist “all </a:t>
            </a:r>
            <a:r>
              <a:rPr lang="en-US" dirty="0"/>
              <a:t>other dynamic quanta: their essence lies in their relation to all other quanta, in their </a:t>
            </a:r>
            <a:r>
              <a:rPr lang="en-US" dirty="0" smtClean="0"/>
              <a:t>‘effect’ </a:t>
            </a:r>
            <a:r>
              <a:rPr lang="en-US" dirty="0"/>
              <a:t>upon the </a:t>
            </a:r>
            <a:r>
              <a:rPr lang="en-US" dirty="0" smtClean="0"/>
              <a:t>same” </a:t>
            </a:r>
          </a:p>
          <a:p>
            <a:pPr marL="0" indent="0">
              <a:buNone/>
            </a:pPr>
            <a:r>
              <a:rPr lang="en-US" dirty="0" smtClean="0"/>
              <a:t>(</a:t>
            </a:r>
            <a:r>
              <a:rPr lang="en-US" dirty="0" smtClean="0">
                <a:hlinkClick r:id="rId3"/>
              </a:rPr>
              <a:t>Nietzsche, WTP # 635</a:t>
            </a:r>
            <a:r>
              <a:rPr lang="en-US" dirty="0" smtClean="0"/>
              <a:t>) </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29</a:t>
            </a:fld>
            <a:endParaRPr lang="en-US"/>
          </a:p>
        </p:txBody>
      </p:sp>
    </p:spTree>
    <p:extLst>
      <p:ext uri="{BB962C8B-B14F-4D97-AF65-F5344CB8AC3E}">
        <p14:creationId xmlns:p14="http://schemas.microsoft.com/office/powerpoint/2010/main" val="264844532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3</a:t>
            </a:fld>
            <a:endParaRPr lang="en-US"/>
          </a:p>
        </p:txBody>
      </p:sp>
      <p:pic>
        <p:nvPicPr>
          <p:cNvPr id="5" name="Picture 4"/>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97549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3048000" cy="5371360"/>
          </a:xfrm>
        </p:spPr>
        <p:txBody>
          <a:bodyPr>
            <a:normAutofit fontScale="90000"/>
          </a:bodyPr>
          <a:lstStyle/>
          <a:p>
            <a:r>
              <a:rPr lang="en-US" b="1" dirty="0" smtClean="0">
                <a:solidFill>
                  <a:srgbClr val="008000"/>
                </a:solidFill>
              </a:rPr>
              <a:t>Quantum Storytelling and Ensemble Leadership in </a:t>
            </a:r>
            <a:r>
              <a:rPr lang="en-US" sz="4000" b="1" dirty="0" smtClean="0">
                <a:solidFill>
                  <a:srgbClr val="008000"/>
                </a:solidFill>
              </a:rPr>
              <a:t>a Post-carbon </a:t>
            </a:r>
            <a:r>
              <a:rPr lang="en-US" b="1" dirty="0" smtClean="0">
                <a:solidFill>
                  <a:srgbClr val="008000"/>
                </a:solidFill>
              </a:rPr>
              <a:t>Future</a:t>
            </a:r>
            <a:endParaRPr lang="en-US" b="1" dirty="0">
              <a:solidFill>
                <a:srgbClr val="008000"/>
              </a:solidFill>
            </a:endParaRPr>
          </a:p>
        </p:txBody>
      </p:sp>
      <p:sp>
        <p:nvSpPr>
          <p:cNvPr id="4" name="Slide Number Placeholder 3"/>
          <p:cNvSpPr>
            <a:spLocks noGrp="1"/>
          </p:cNvSpPr>
          <p:nvPr>
            <p:ph type="sldNum" sz="quarter" idx="12"/>
          </p:nvPr>
        </p:nvSpPr>
        <p:spPr/>
        <p:txBody>
          <a:bodyPr/>
          <a:lstStyle/>
          <a:p>
            <a:fld id="{651FC063-5EA9-49AF-AFAF-D68C9E82B23B}" type="slidenum">
              <a:rPr lang="en-US" smtClean="0"/>
              <a:pPr/>
              <a:t>30</a:t>
            </a:fld>
            <a:endParaRPr lang="en-US"/>
          </a:p>
        </p:txBody>
      </p:sp>
      <p:pic>
        <p:nvPicPr>
          <p:cNvPr id="5" name="Picture 4"/>
          <p:cNvPicPr>
            <a:picLocks noChangeAspect="1"/>
          </p:cNvPicPr>
          <p:nvPr/>
        </p:nvPicPr>
        <p:blipFill>
          <a:blip r:embed="rId2"/>
          <a:stretch>
            <a:fillRect/>
          </a:stretch>
        </p:blipFill>
        <p:spPr>
          <a:xfrm>
            <a:off x="3048000" y="-136525"/>
            <a:ext cx="6096000" cy="6858000"/>
          </a:xfrm>
          <a:prstGeom prst="rect">
            <a:avLst/>
          </a:prstGeom>
        </p:spPr>
      </p:pic>
    </p:spTree>
    <p:extLst>
      <p:ext uri="{BB962C8B-B14F-4D97-AF65-F5344CB8AC3E}">
        <p14:creationId xmlns:p14="http://schemas.microsoft.com/office/powerpoint/2010/main" val="89385743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FF0000"/>
                </a:solidFill>
              </a:rPr>
              <a:t>Energy Returned/Energy Invested (EROEI)</a:t>
            </a:r>
            <a:br>
              <a:rPr lang="en-US" sz="3600" b="1" dirty="0" smtClean="0">
                <a:solidFill>
                  <a:srgbClr val="FF0000"/>
                </a:solidFill>
              </a:rPr>
            </a:br>
            <a:r>
              <a:rPr lang="en-US" sz="3600" b="1" dirty="0" smtClean="0">
                <a:solidFill>
                  <a:srgbClr val="FF0000"/>
                </a:solidFill>
              </a:rPr>
              <a:t>Energy Return on Investment (EROI)</a:t>
            </a:r>
            <a:endParaRPr lang="en-US" sz="3600" dirty="0"/>
          </a:p>
        </p:txBody>
      </p:sp>
      <p:sp>
        <p:nvSpPr>
          <p:cNvPr id="3" name="Content Placeholder 2"/>
          <p:cNvSpPr>
            <a:spLocks noGrp="1"/>
          </p:cNvSpPr>
          <p:nvPr>
            <p:ph idx="1"/>
          </p:nvPr>
        </p:nvSpPr>
        <p:spPr>
          <a:xfrm>
            <a:off x="457199" y="1600200"/>
            <a:ext cx="8229601" cy="4511970"/>
          </a:xfrm>
        </p:spPr>
        <p:txBody>
          <a:bodyPr>
            <a:normAutofit fontScale="85000" lnSpcReduction="10000"/>
          </a:bodyPr>
          <a:lstStyle/>
          <a:p>
            <a:r>
              <a:rPr lang="en-US" dirty="0" smtClean="0"/>
              <a:t>Energy makes the world go around</a:t>
            </a:r>
          </a:p>
          <a:p>
            <a:r>
              <a:rPr lang="en-US" dirty="0" smtClean="0"/>
              <a:t>Energy is needed to have economies</a:t>
            </a:r>
          </a:p>
          <a:p>
            <a:r>
              <a:rPr lang="en-US" dirty="0" smtClean="0"/>
              <a:t>Energy is need to have cultures</a:t>
            </a:r>
          </a:p>
          <a:p>
            <a:r>
              <a:rPr lang="en-US" dirty="0" smtClean="0"/>
              <a:t>Energy is needed for production, consumption, &amp; distribution of goods and services</a:t>
            </a:r>
          </a:p>
          <a:p>
            <a:r>
              <a:rPr lang="en-US" dirty="0" smtClean="0"/>
              <a:t>Energy surplus creates stability</a:t>
            </a:r>
          </a:p>
          <a:p>
            <a:r>
              <a:rPr lang="en-US" dirty="0" smtClean="0"/>
              <a:t>Energy surplus necessary for health &amp; education</a:t>
            </a:r>
          </a:p>
          <a:p>
            <a:r>
              <a:rPr lang="en-US" dirty="0" smtClean="0"/>
              <a:t>Energy is fundamental to Leadership &amp; Small Business</a:t>
            </a:r>
          </a:p>
          <a:p>
            <a:r>
              <a:rPr lang="en-US" dirty="0" smtClean="0"/>
              <a:t>EROEI &amp; EROI depend upon hidden costs calculations</a:t>
            </a:r>
          </a:p>
        </p:txBody>
      </p:sp>
    </p:spTree>
    <p:extLst>
      <p:ext uri="{BB962C8B-B14F-4D97-AF65-F5344CB8AC3E}">
        <p14:creationId xmlns:p14="http://schemas.microsoft.com/office/powerpoint/2010/main" val="261200354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0000"/>
          </a:xfrm>
        </p:spPr>
        <p:txBody>
          <a:bodyPr>
            <a:normAutofit fontScale="90000"/>
          </a:bodyPr>
          <a:lstStyle/>
          <a:p>
            <a:r>
              <a:rPr lang="en-US" b="1" dirty="0" smtClean="0">
                <a:solidFill>
                  <a:srgbClr val="008000"/>
                </a:solidFill>
              </a:rPr>
              <a:t>What is Quantum Storytelling</a:t>
            </a:r>
            <a:endParaRPr lang="en-US" b="1" dirty="0">
              <a:solidFill>
                <a:srgbClr val="008000"/>
              </a:solidFill>
            </a:endParaRPr>
          </a:p>
        </p:txBody>
      </p:sp>
      <p:sp>
        <p:nvSpPr>
          <p:cNvPr id="3" name="Content Placeholder 2"/>
          <p:cNvSpPr>
            <a:spLocks noGrp="1"/>
          </p:cNvSpPr>
          <p:nvPr>
            <p:ph idx="1"/>
          </p:nvPr>
        </p:nvSpPr>
        <p:spPr>
          <a:xfrm>
            <a:off x="162139" y="999738"/>
            <a:ext cx="8877145" cy="5268889"/>
          </a:xfrm>
        </p:spPr>
        <p:txBody>
          <a:bodyPr>
            <a:normAutofit/>
          </a:bodyPr>
          <a:lstStyle/>
          <a:p>
            <a:pPr marL="0" indent="0">
              <a:buNone/>
            </a:pPr>
            <a:r>
              <a:rPr lang="en-US" dirty="0" smtClean="0"/>
              <a:t>It is how “every specific body strives to become master over all space and to extend its force ( --- its will to power</a:t>
            </a:r>
            <a:r>
              <a:rPr lang="en-US" dirty="0">
                <a:sym typeface="Wingdings"/>
              </a:rPr>
              <a:t>)</a:t>
            </a:r>
            <a:r>
              <a:rPr lang="en-US" dirty="0" smtClean="0">
                <a:sym typeface="Wingdings"/>
              </a:rPr>
              <a:t> and to thrust back all that resists its extension. But it continually encounters similar efforts on the part of other bodies and ends by coming at an arrangement (‘union’) with </a:t>
            </a:r>
            <a:r>
              <a:rPr lang="en-US" dirty="0" err="1" smtClean="0">
                <a:sym typeface="Wingdings"/>
              </a:rPr>
              <a:t>thos</a:t>
            </a:r>
            <a:r>
              <a:rPr lang="en-US" dirty="0" smtClean="0">
                <a:sym typeface="Wingdings"/>
              </a:rPr>
              <a:t> of them that are sufficiently related to it: this they then conspire together for power. And the process goes on---” (</a:t>
            </a:r>
            <a:r>
              <a:rPr lang="en-US" dirty="0" smtClean="0">
                <a:sym typeface="Wingdings"/>
                <a:hlinkClick r:id="rId2"/>
              </a:rPr>
              <a:t>Nietzsche, Will To Power, #636</a:t>
            </a:r>
            <a:r>
              <a:rPr lang="en-US" dirty="0" smtClean="0">
                <a:sym typeface="Wingdings"/>
              </a:rPr>
              <a:t>).</a:t>
            </a:r>
            <a:endParaRPr lang="en-US" dirty="0" smtClean="0"/>
          </a:p>
        </p:txBody>
      </p:sp>
      <p:sp>
        <p:nvSpPr>
          <p:cNvPr id="4" name="Slide Number Placeholder 3"/>
          <p:cNvSpPr>
            <a:spLocks noGrp="1"/>
          </p:cNvSpPr>
          <p:nvPr>
            <p:ph type="sldNum" sz="quarter" idx="12"/>
          </p:nvPr>
        </p:nvSpPr>
        <p:spPr/>
        <p:txBody>
          <a:bodyPr/>
          <a:lstStyle/>
          <a:p>
            <a:fld id="{651FC063-5EA9-49AF-AFAF-D68C9E82B23B}" type="slidenum">
              <a:rPr lang="en-US" smtClean="0"/>
              <a:pPr/>
              <a:t>32</a:t>
            </a:fld>
            <a:endParaRPr lang="en-US"/>
          </a:p>
        </p:txBody>
      </p:sp>
    </p:spTree>
    <p:extLst>
      <p:ext uri="{BB962C8B-B14F-4D97-AF65-F5344CB8AC3E}">
        <p14:creationId xmlns:p14="http://schemas.microsoft.com/office/powerpoint/2010/main" val="60446008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8000"/>
                </a:solidFill>
              </a:rPr>
              <a:t>What is the Will To Power of Ensemble Leadership?</a:t>
            </a:r>
            <a:endParaRPr lang="en-US" b="1" dirty="0">
              <a:solidFill>
                <a:srgbClr val="008000"/>
              </a:solidFill>
            </a:endParaRPr>
          </a:p>
        </p:txBody>
      </p:sp>
      <p:sp>
        <p:nvSpPr>
          <p:cNvPr id="3" name="Content Placeholder 2"/>
          <p:cNvSpPr>
            <a:spLocks noGrp="1"/>
          </p:cNvSpPr>
          <p:nvPr>
            <p:ph idx="1"/>
          </p:nvPr>
        </p:nvSpPr>
        <p:spPr/>
        <p:txBody>
          <a:bodyPr/>
          <a:lstStyle/>
          <a:p>
            <a:pPr marL="0" indent="0">
              <a:buNone/>
            </a:pPr>
            <a:r>
              <a:rPr lang="en-US" dirty="0" smtClean="0"/>
              <a:t>“The </a:t>
            </a:r>
            <a:r>
              <a:rPr lang="en-US" dirty="0"/>
              <a:t>will to power not a being, not a becoming, but a </a:t>
            </a:r>
            <a:r>
              <a:rPr lang="en-US" i="1" dirty="0" smtClean="0"/>
              <a:t>pathos---</a:t>
            </a:r>
            <a:r>
              <a:rPr lang="en-US" i="1" dirty="0"/>
              <a:t>the </a:t>
            </a:r>
            <a:r>
              <a:rPr lang="en-US" dirty="0"/>
              <a:t>most elemental fact from which a becoming and effecting first emerge</a:t>
            </a:r>
            <a:r>
              <a:rPr lang="en-US" dirty="0" smtClean="0"/>
              <a:t>---” (</a:t>
            </a:r>
            <a:r>
              <a:rPr lang="en-US" dirty="0" smtClean="0">
                <a:hlinkClick r:id="rId2"/>
              </a:rPr>
              <a:t>Nietzsche, WTP # 635</a:t>
            </a:r>
            <a:r>
              <a:rPr lang="en-US" dirty="0" smtClean="0"/>
              <a:t>).</a:t>
            </a:r>
          </a:p>
          <a:p>
            <a:pPr marL="0" indent="0">
              <a:buNone/>
            </a:pPr>
            <a:r>
              <a:rPr lang="en-US" dirty="0" smtClean="0"/>
              <a:t>Here a </a:t>
            </a:r>
            <a:r>
              <a:rPr lang="en-US" i="1" dirty="0" smtClean="0"/>
              <a:t>pathos</a:t>
            </a:r>
            <a:r>
              <a:rPr lang="en-US" dirty="0" smtClean="0"/>
              <a:t> is defined as arousing feelings of healthy-ness, happy-ness, and terrific-ness.  </a:t>
            </a:r>
          </a:p>
          <a:p>
            <a:pPr marL="0" indent="0">
              <a:buNone/>
            </a:pP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33</a:t>
            </a:fld>
            <a:endParaRPr lang="en-US"/>
          </a:p>
        </p:txBody>
      </p:sp>
    </p:spTree>
    <p:extLst>
      <p:ext uri="{BB962C8B-B14F-4D97-AF65-F5344CB8AC3E}">
        <p14:creationId xmlns:p14="http://schemas.microsoft.com/office/powerpoint/2010/main" val="226065802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34</a:t>
            </a:fld>
            <a:endParaRPr lang="en-US"/>
          </a:p>
        </p:txBody>
      </p:sp>
      <p:pic>
        <p:nvPicPr>
          <p:cNvPr id="5" name="Picture 4"/>
          <p:cNvPicPr>
            <a:picLocks noChangeAspect="1"/>
          </p:cNvPicPr>
          <p:nvPr/>
        </p:nvPicPr>
        <p:blipFill>
          <a:blip r:embed="rId2"/>
          <a:stretch>
            <a:fillRect/>
          </a:stretch>
        </p:blipFill>
        <p:spPr>
          <a:xfrm>
            <a:off x="1498600" y="508000"/>
            <a:ext cx="6134100" cy="6350000"/>
          </a:xfrm>
          <a:prstGeom prst="rect">
            <a:avLst/>
          </a:prstGeom>
        </p:spPr>
      </p:pic>
    </p:spTree>
    <p:extLst>
      <p:ext uri="{BB962C8B-B14F-4D97-AF65-F5344CB8AC3E}">
        <p14:creationId xmlns:p14="http://schemas.microsoft.com/office/powerpoint/2010/main" val="207861370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603994"/>
          </a:xfrm>
        </p:spPr>
        <p:txBody>
          <a:bodyPr>
            <a:normAutofit fontScale="90000"/>
          </a:bodyPr>
          <a:lstStyle/>
          <a:p>
            <a:r>
              <a:rPr lang="en-US" b="1" dirty="0" smtClean="0">
                <a:solidFill>
                  <a:srgbClr val="008000"/>
                </a:solidFill>
              </a:rPr>
              <a:t>Feminist Leadership &amp; Small Business</a:t>
            </a:r>
            <a:br>
              <a:rPr lang="en-US" b="1" dirty="0" smtClean="0">
                <a:solidFill>
                  <a:srgbClr val="008000"/>
                </a:solidFill>
              </a:rPr>
            </a:br>
            <a:r>
              <a:rPr lang="en-US" b="1" dirty="0" smtClean="0">
                <a:solidFill>
                  <a:srgbClr val="008000"/>
                </a:solidFill>
              </a:rPr>
              <a:t>DeGrowth names an alternative Future</a:t>
            </a:r>
            <a:endParaRPr lang="en-US" b="1" dirty="0">
              <a:solidFill>
                <a:srgbClr val="008000"/>
              </a:solidFill>
            </a:endParaRPr>
          </a:p>
        </p:txBody>
      </p:sp>
      <p:sp>
        <p:nvSpPr>
          <p:cNvPr id="4" name="Rectangle 3"/>
          <p:cNvSpPr/>
          <p:nvPr/>
        </p:nvSpPr>
        <p:spPr>
          <a:xfrm>
            <a:off x="457201" y="1997839"/>
            <a:ext cx="8061766" cy="4924426"/>
          </a:xfrm>
          <a:prstGeom prst="rect">
            <a:avLst/>
          </a:prstGeom>
        </p:spPr>
        <p:txBody>
          <a:bodyPr wrap="square">
            <a:spAutoFit/>
          </a:bodyPr>
          <a:lstStyle/>
          <a:p>
            <a:r>
              <a:rPr lang="en-US" sz="2800" dirty="0"/>
              <a:t>A</a:t>
            </a:r>
            <a:r>
              <a:rPr lang="en-US" sz="2800" dirty="0" smtClean="0"/>
              <a:t> </a:t>
            </a:r>
            <a:r>
              <a:rPr lang="en-US" sz="2800" dirty="0"/>
              <a:t>feminist economy seeks to </a:t>
            </a:r>
            <a:r>
              <a:rPr lang="en-US" sz="2800" b="1" dirty="0"/>
              <a:t>restore the legitimate rights</a:t>
            </a:r>
            <a:r>
              <a:rPr lang="en-US" sz="2800" dirty="0"/>
              <a:t> of communities to these common resources. This autonomy is enabling them to sustain themselves; while evolving more egalitarian systems of governance and use of such resources. A feminist economy acknowledges women’s roles and provides equal opportunities for decision-making, i.e. women as equal claimants to these resources</a:t>
            </a:r>
            <a:r>
              <a:rPr lang="en-US" dirty="0"/>
              <a:t>. </a:t>
            </a:r>
            <a:r>
              <a:rPr lang="en-US" dirty="0">
                <a:hlinkClick r:id="rId2"/>
              </a:rPr>
              <a:t>https://www.awid.org/reclaiming-</a:t>
            </a:r>
            <a:r>
              <a:rPr lang="en-US" dirty="0" smtClean="0">
                <a:hlinkClick r:id="rId2"/>
              </a:rPr>
              <a:t>commons</a:t>
            </a:r>
            <a:r>
              <a:rPr lang="en-US" dirty="0" smtClean="0"/>
              <a:t> </a:t>
            </a:r>
          </a:p>
          <a:p>
            <a:endParaRPr lang="en-US" dirty="0"/>
          </a:p>
          <a:p>
            <a:r>
              <a:rPr lang="en-US" dirty="0" smtClean="0"/>
              <a:t>See </a:t>
            </a:r>
            <a:r>
              <a:rPr lang="en-US" dirty="0"/>
              <a:t>Environmental Justice </a:t>
            </a:r>
            <a:r>
              <a:rPr lang="en-US" dirty="0">
                <a:hlinkClick r:id="rId3"/>
              </a:rPr>
              <a:t>https://www.slideshare.net/environmentalconflicts/02-07martinezalierej-and-</a:t>
            </a:r>
            <a:r>
              <a:rPr lang="en-US" dirty="0" smtClean="0">
                <a:hlinkClick r:id="rId3"/>
              </a:rPr>
              <a:t>degrowth</a:t>
            </a:r>
            <a:r>
              <a:rPr lang="en-US" dirty="0" smtClean="0"/>
              <a:t> </a:t>
            </a:r>
            <a:endParaRPr lang="en-US" dirty="0"/>
          </a:p>
        </p:txBody>
      </p:sp>
    </p:spTree>
    <p:extLst>
      <p:ext uri="{BB962C8B-B14F-4D97-AF65-F5344CB8AC3E}">
        <p14:creationId xmlns:p14="http://schemas.microsoft.com/office/powerpoint/2010/main" val="226907706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8000"/>
                </a:solidFill>
              </a:rPr>
              <a:t>Quantum Storytelling of Ensemble Leadership</a:t>
            </a:r>
            <a:endParaRPr lang="en-US" b="1" dirty="0">
              <a:solidFill>
                <a:srgbClr val="008000"/>
              </a:solidFill>
            </a:endParaRPr>
          </a:p>
        </p:txBody>
      </p:sp>
      <p:sp>
        <p:nvSpPr>
          <p:cNvPr id="3" name="Content Placeholder 2"/>
          <p:cNvSpPr>
            <a:spLocks noGrp="1"/>
          </p:cNvSpPr>
          <p:nvPr>
            <p:ph idx="1"/>
          </p:nvPr>
        </p:nvSpPr>
        <p:spPr>
          <a:xfrm>
            <a:off x="457199" y="1600200"/>
            <a:ext cx="8582085" cy="5087237"/>
          </a:xfrm>
        </p:spPr>
        <p:txBody>
          <a:bodyPr>
            <a:normAutofit/>
          </a:bodyPr>
          <a:lstStyle/>
          <a:p>
            <a:r>
              <a:rPr lang="en-US" dirty="0" smtClean="0"/>
              <a:t>Quantum </a:t>
            </a:r>
            <a:r>
              <a:rPr lang="en-US" dirty="0" smtClean="0"/>
              <a:t>storytelling </a:t>
            </a:r>
            <a:r>
              <a:rPr lang="en-US" dirty="0" smtClean="0"/>
              <a:t>is “a sort of shifting and place-changing on the power of a ‘being’ of something constant”, the counter power of the growth of Carboniferous Capitalism and the resistance of Post-Carbon Capitalism </a:t>
            </a:r>
            <a:r>
              <a:rPr lang="en-US" sz="2400" dirty="0" smtClean="0"/>
              <a:t>(</a:t>
            </a:r>
            <a:r>
              <a:rPr lang="en-US" sz="2400" dirty="0" smtClean="0">
                <a:hlinkClick r:id="rId2"/>
              </a:rPr>
              <a:t>Nietzsche, WTP # 631</a:t>
            </a:r>
            <a:r>
              <a:rPr lang="en-US" sz="2400" dirty="0" smtClean="0"/>
              <a:t>).</a:t>
            </a:r>
          </a:p>
          <a:p>
            <a:r>
              <a:rPr lang="en-US" sz="2400" dirty="0" smtClean="0"/>
              <a:t>This is a struggle of two capitalism of unequal power right here in Las Cruces New Mexico, in New Mexico State University, in </a:t>
            </a:r>
            <a:r>
              <a:rPr lang="en-US" sz="2400" b="1" dirty="0" smtClean="0">
                <a:solidFill>
                  <a:srgbClr val="008000"/>
                </a:solidFill>
              </a:rPr>
              <a:t>the relation of powerful Wal-Mart and less powerful Farmer’s Market</a:t>
            </a:r>
            <a:r>
              <a:rPr lang="en-US" sz="2400" dirty="0" smtClean="0"/>
              <a:t>, each with a different measure of power (#</a:t>
            </a:r>
            <a:r>
              <a:rPr lang="en-US" sz="2400" dirty="0" smtClean="0">
                <a:hlinkClick r:id="rId2"/>
              </a:rPr>
              <a:t>633</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36</a:t>
            </a:fld>
            <a:endParaRPr lang="en-US"/>
          </a:p>
        </p:txBody>
      </p:sp>
    </p:spTree>
    <p:extLst>
      <p:ext uri="{BB962C8B-B14F-4D97-AF65-F5344CB8AC3E}">
        <p14:creationId xmlns:p14="http://schemas.microsoft.com/office/powerpoint/2010/main" val="228518644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Moral Answerability of Ensemble Leadership</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 cannot separate my deed from the doer of of the act/deed in my once-occurrent event-ness of Being in this world (</a:t>
            </a:r>
            <a:r>
              <a:rPr lang="en-US" dirty="0" smtClean="0">
                <a:hlinkClick r:id="rId2"/>
              </a:rPr>
              <a:t>Bakhtin, 1993: 2-3</a:t>
            </a:r>
            <a:r>
              <a:rPr lang="en-US" dirty="0" smtClean="0"/>
              <a:t>; </a:t>
            </a:r>
            <a:r>
              <a:rPr lang="en-US" dirty="0" smtClean="0">
                <a:hlinkClick r:id="rId3"/>
              </a:rPr>
              <a:t>Nietzsche, WTP # 631</a:t>
            </a:r>
            <a:r>
              <a:rPr lang="en-US" dirty="0" smtClean="0"/>
              <a:t> ). </a:t>
            </a:r>
          </a:p>
          <a:p>
            <a:r>
              <a:rPr lang="en-US" dirty="0" smtClean="0"/>
              <a:t>I am not a bystander judging old capitalism struggling with a newly emerging capitalism, and doing nothing. This is Bakhtin’s ‘special answerability’ and is not the doer of deeds of the ethics of ‘moral answerability’</a:t>
            </a:r>
          </a:p>
          <a:p>
            <a:r>
              <a:rPr lang="en-US" dirty="0" smtClean="0"/>
              <a:t>Bakhtin, M.M. (1993, written 1919-1921) </a:t>
            </a:r>
            <a:r>
              <a:rPr lang="en-US" dirty="0" smtClean="0">
                <a:hlinkClick r:id="rId2"/>
              </a:rPr>
              <a:t>Toward a Philosophy of the Act.</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37</a:t>
            </a:fld>
            <a:endParaRPr lang="en-US"/>
          </a:p>
        </p:txBody>
      </p:sp>
    </p:spTree>
    <p:extLst>
      <p:ext uri="{BB962C8B-B14F-4D97-AF65-F5344CB8AC3E}">
        <p14:creationId xmlns:p14="http://schemas.microsoft.com/office/powerpoint/2010/main" val="215615791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38</a:t>
            </a:fld>
            <a:endParaRPr lang="en-US"/>
          </a:p>
        </p:txBody>
      </p:sp>
      <p:pic>
        <p:nvPicPr>
          <p:cNvPr id="6" name="Picture 5"/>
          <p:cNvPicPr>
            <a:picLocks noChangeAspect="1"/>
          </p:cNvPicPr>
          <p:nvPr/>
        </p:nvPicPr>
        <p:blipFill>
          <a:blip r:embed="rId2"/>
          <a:stretch>
            <a:fillRect/>
          </a:stretch>
        </p:blipFill>
        <p:spPr>
          <a:xfrm>
            <a:off x="446653" y="480510"/>
            <a:ext cx="8409853" cy="6007038"/>
          </a:xfrm>
          <a:prstGeom prst="rect">
            <a:avLst/>
          </a:prstGeom>
        </p:spPr>
      </p:pic>
    </p:spTree>
    <p:extLst>
      <p:ext uri="{BB962C8B-B14F-4D97-AF65-F5344CB8AC3E}">
        <p14:creationId xmlns:p14="http://schemas.microsoft.com/office/powerpoint/2010/main" val="391180409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8000"/>
                </a:solidFill>
              </a:rPr>
              <a:t>Quantum Storytelling Hope for the Future</a:t>
            </a:r>
            <a:endParaRPr lang="en-US" b="1" dirty="0">
              <a:solidFill>
                <a:srgbClr val="008000"/>
              </a:solidFill>
            </a:endParaRPr>
          </a:p>
        </p:txBody>
      </p:sp>
      <p:sp>
        <p:nvSpPr>
          <p:cNvPr id="3" name="Content Placeholder 2"/>
          <p:cNvSpPr>
            <a:spLocks noGrp="1"/>
          </p:cNvSpPr>
          <p:nvPr>
            <p:ph idx="1"/>
          </p:nvPr>
        </p:nvSpPr>
        <p:spPr>
          <a:xfrm>
            <a:off x="240293" y="1600199"/>
            <a:ext cx="8903707" cy="5121275"/>
          </a:xfrm>
        </p:spPr>
        <p:txBody>
          <a:bodyPr>
            <a:normAutofit fontScale="70000" lnSpcReduction="20000"/>
          </a:bodyPr>
          <a:lstStyle/>
          <a:p>
            <a:r>
              <a:rPr lang="en-US" dirty="0" smtClean="0"/>
              <a:t>As we transition from Fossil Fuel to Solar and Wind Energy, we will evolve a Quantum Storytelling of Simplicity, Minimalism, and Limit the Passion for Growth, while increasing </a:t>
            </a:r>
            <a:r>
              <a:rPr lang="en-US" b="1" dirty="0" smtClean="0">
                <a:solidFill>
                  <a:srgbClr val="008000"/>
                </a:solidFill>
              </a:rPr>
              <a:t>Happiness, Healthiness, and Terrificness</a:t>
            </a:r>
            <a:r>
              <a:rPr lang="en-US" dirty="0" smtClean="0"/>
              <a:t>.</a:t>
            </a:r>
          </a:p>
          <a:p>
            <a:r>
              <a:rPr lang="en-US" dirty="0" smtClean="0"/>
              <a:t>For more hear the audio </a:t>
            </a:r>
            <a:r>
              <a:rPr lang="en-US" dirty="0" smtClean="0">
                <a:hlinkClick r:id="rId2"/>
              </a:rPr>
              <a:t>Richard Heinberg </a:t>
            </a:r>
            <a:r>
              <a:rPr lang="mr-IN" dirty="0" smtClean="0">
                <a:hlinkClick r:id="rId2"/>
              </a:rPr>
              <a:t>–</a:t>
            </a:r>
            <a:r>
              <a:rPr lang="en-US" dirty="0" smtClean="0">
                <a:hlinkClick r:id="rId2"/>
              </a:rPr>
              <a:t> Afterburn: Society Behond Fossil Fuels</a:t>
            </a:r>
            <a:r>
              <a:rPr lang="en-US" dirty="0" smtClean="0"/>
              <a:t>. We ill need to invent a productive financial system instead of current speculative (Casino) finance that brought on the 2008 Wall Street downward spiral of financial crashes globally</a:t>
            </a:r>
          </a:p>
          <a:p>
            <a:r>
              <a:rPr lang="en-US" dirty="0" smtClean="0"/>
              <a:t>Will to Power of Solar resistance will emerge from the Carboniferous will to power of speculation that fuels Planned Obsolescence </a:t>
            </a:r>
          </a:p>
          <a:p>
            <a:r>
              <a:rPr lang="en-US" dirty="0" smtClean="0"/>
              <a:t>We lived without growth by carboniferous until the 1850</a:t>
            </a:r>
          </a:p>
          <a:p>
            <a:r>
              <a:rPr lang="en-US" dirty="0" smtClean="0"/>
              <a:t>Corporations are growth machines: grow or die, at all costs, or replace the leaders. A cooperative is an Ensemble Leadership where growth is not the necessity of its will to power</a:t>
            </a:r>
          </a:p>
          <a:p>
            <a:r>
              <a:rPr lang="en-US" sz="4500" b="1" dirty="0" smtClean="0">
                <a:solidFill>
                  <a:srgbClr val="008000"/>
                </a:solidFill>
              </a:rPr>
              <a:t>We can survive the will to growth and have a healthier, happier, and more terrific economy life.</a:t>
            </a:r>
            <a:endParaRPr lang="en-US" sz="4500" b="1" dirty="0">
              <a:solidFill>
                <a:srgbClr val="008000"/>
              </a:solidFill>
            </a:endParaRPr>
          </a:p>
        </p:txBody>
      </p:sp>
      <p:sp>
        <p:nvSpPr>
          <p:cNvPr id="4" name="Slide Number Placeholder 3"/>
          <p:cNvSpPr>
            <a:spLocks noGrp="1"/>
          </p:cNvSpPr>
          <p:nvPr>
            <p:ph type="sldNum" sz="quarter" idx="12"/>
          </p:nvPr>
        </p:nvSpPr>
        <p:spPr/>
        <p:txBody>
          <a:bodyPr/>
          <a:lstStyle/>
          <a:p>
            <a:fld id="{651FC063-5EA9-49AF-AFAF-D68C9E82B23B}" type="slidenum">
              <a:rPr lang="en-US" smtClean="0"/>
              <a:pPr/>
              <a:t>39</a:t>
            </a:fld>
            <a:endParaRPr lang="en-US"/>
          </a:p>
        </p:txBody>
      </p:sp>
    </p:spTree>
    <p:extLst>
      <p:ext uri="{BB962C8B-B14F-4D97-AF65-F5344CB8AC3E}">
        <p14:creationId xmlns:p14="http://schemas.microsoft.com/office/powerpoint/2010/main" val="41938490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rPr>
              <a:t>Ecofeminism is 3</a:t>
            </a:r>
            <a:r>
              <a:rPr lang="en-US" b="1" baseline="30000" dirty="0" smtClean="0">
                <a:solidFill>
                  <a:srgbClr val="008000"/>
                </a:solidFill>
              </a:rPr>
              <a:t>rd</a:t>
            </a:r>
            <a:r>
              <a:rPr lang="en-US" b="1" dirty="0" smtClean="0">
                <a:solidFill>
                  <a:srgbClr val="008000"/>
                </a:solidFill>
              </a:rPr>
              <a:t> wave Feminism</a:t>
            </a:r>
            <a:endParaRPr lang="en-US" b="1" dirty="0">
              <a:solidFill>
                <a:srgbClr val="008000"/>
              </a:solidFill>
            </a:endParaRPr>
          </a:p>
        </p:txBody>
      </p:sp>
      <p:sp>
        <p:nvSpPr>
          <p:cNvPr id="3" name="Content Placeholder 2"/>
          <p:cNvSpPr>
            <a:spLocks noGrp="1"/>
          </p:cNvSpPr>
          <p:nvPr>
            <p:ph idx="1"/>
          </p:nvPr>
        </p:nvSpPr>
        <p:spPr/>
        <p:txBody>
          <a:bodyPr>
            <a:normAutofit fontScale="92500"/>
          </a:bodyPr>
          <a:lstStyle/>
          <a:p>
            <a:pPr marL="0" indent="0">
              <a:buNone/>
            </a:pPr>
            <a:r>
              <a:rPr lang="en-US" sz="5400" dirty="0" smtClean="0"/>
              <a:t>Ecofeminism is inquiry into </a:t>
            </a:r>
            <a:r>
              <a:rPr lang="en-US" sz="5400" dirty="0"/>
              <a:t>the system of capitalist patriarchy </a:t>
            </a:r>
            <a:r>
              <a:rPr lang="en-US" sz="5400" dirty="0" smtClean="0"/>
              <a:t>that is the </a:t>
            </a:r>
            <a:r>
              <a:rPr lang="en-US" sz="5400" dirty="0"/>
              <a:t>underlying source of both the exploitation of nature and the oppression of </a:t>
            </a:r>
            <a:r>
              <a:rPr lang="en-US" sz="5400" dirty="0" smtClean="0"/>
              <a:t>women</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4</a:t>
            </a:fld>
            <a:endParaRPr lang="en-US"/>
          </a:p>
        </p:txBody>
      </p:sp>
    </p:spTree>
    <p:extLst>
      <p:ext uri="{BB962C8B-B14F-4D97-AF65-F5344CB8AC3E}">
        <p14:creationId xmlns:p14="http://schemas.microsoft.com/office/powerpoint/2010/main" val="31091953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r>
              <a:rPr lang="en-US" b="1" dirty="0" smtClean="0">
                <a:solidFill>
                  <a:srgbClr val="008000"/>
                </a:solidFill>
              </a:rPr>
              <a:t>What to do to be Quantum Storyteller?</a:t>
            </a:r>
            <a:endParaRPr lang="en-US" b="1" dirty="0">
              <a:solidFill>
                <a:srgbClr val="008000"/>
              </a:solidFill>
            </a:endParaRPr>
          </a:p>
        </p:txBody>
      </p:sp>
      <p:sp>
        <p:nvSpPr>
          <p:cNvPr id="3" name="Content Placeholder 2"/>
          <p:cNvSpPr>
            <a:spLocks noGrp="1"/>
          </p:cNvSpPr>
          <p:nvPr>
            <p:ph idx="1"/>
          </p:nvPr>
        </p:nvSpPr>
        <p:spPr>
          <a:xfrm>
            <a:off x="137310" y="1600199"/>
            <a:ext cx="8549490" cy="5121275"/>
          </a:xfrm>
        </p:spPr>
        <p:txBody>
          <a:bodyPr>
            <a:normAutofit fontScale="92500" lnSpcReduction="10000"/>
          </a:bodyPr>
          <a:lstStyle/>
          <a:p>
            <a:pPr marL="514350" indent="-514350">
              <a:buFont typeface="+mj-lt"/>
              <a:buAutoNum type="arabicPeriod"/>
            </a:pPr>
            <a:r>
              <a:rPr lang="en-US" dirty="0" smtClean="0"/>
              <a:t>Put up solar panels and go off-grid</a:t>
            </a:r>
          </a:p>
          <a:p>
            <a:pPr marL="514350" indent="-514350">
              <a:buFont typeface="+mj-lt"/>
              <a:buAutoNum type="arabicPeriod"/>
            </a:pPr>
            <a:r>
              <a:rPr lang="en-US" dirty="0" smtClean="0"/>
              <a:t>Unplug from Fossil Fuels</a:t>
            </a:r>
          </a:p>
          <a:p>
            <a:pPr marL="514350" indent="-514350">
              <a:buFont typeface="+mj-lt"/>
              <a:buAutoNum type="arabicPeriod"/>
            </a:pPr>
            <a:r>
              <a:rPr lang="en-US" dirty="0" smtClean="0"/>
              <a:t>Work less, play more in sharing economy</a:t>
            </a:r>
          </a:p>
          <a:p>
            <a:pPr marL="514350" indent="-514350">
              <a:buFont typeface="+mj-lt"/>
              <a:buAutoNum type="arabicPeriod"/>
            </a:pPr>
            <a:r>
              <a:rPr lang="en-US" dirty="0" smtClean="0"/>
              <a:t>Composting in instead of wasting</a:t>
            </a:r>
          </a:p>
          <a:p>
            <a:pPr marL="514350" indent="-514350">
              <a:buFont typeface="+mj-lt"/>
              <a:buAutoNum type="arabicPeriod"/>
            </a:pPr>
            <a:r>
              <a:rPr lang="en-US" dirty="0" smtClean="0"/>
              <a:t>Simplify your lifestyle</a:t>
            </a:r>
          </a:p>
          <a:p>
            <a:pPr marL="514350" indent="-514350">
              <a:buFont typeface="+mj-lt"/>
              <a:buAutoNum type="arabicPeriod"/>
            </a:pPr>
            <a:r>
              <a:rPr lang="en-US" dirty="0" smtClean="0"/>
              <a:t>De-clutter</a:t>
            </a:r>
          </a:p>
          <a:p>
            <a:pPr marL="514350" indent="-514350">
              <a:buFont typeface="+mj-lt"/>
              <a:buAutoNum type="arabicPeriod"/>
            </a:pPr>
            <a:r>
              <a:rPr lang="en-US" dirty="0" smtClean="0"/>
              <a:t>Minimalization</a:t>
            </a:r>
          </a:p>
          <a:p>
            <a:pPr marL="514350" indent="-514350">
              <a:buFont typeface="+mj-lt"/>
              <a:buAutoNum type="arabicPeriod"/>
            </a:pPr>
            <a:r>
              <a:rPr lang="en-US" dirty="0" smtClean="0"/>
              <a:t>Substitutes for Plastic</a:t>
            </a:r>
          </a:p>
          <a:p>
            <a:pPr marL="514350" indent="-514350">
              <a:buFont typeface="+mj-lt"/>
              <a:buAutoNum type="arabicPeriod"/>
            </a:pPr>
            <a:r>
              <a:rPr lang="en-US" dirty="0" smtClean="0"/>
              <a:t>Repair and Reuse instead of single-use</a:t>
            </a:r>
          </a:p>
          <a:p>
            <a:pPr marL="514350" indent="-514350">
              <a:buFont typeface="+mj-lt"/>
              <a:buAutoNum type="arabicPeriod"/>
            </a:pPr>
            <a:r>
              <a:rPr lang="en-US" dirty="0" smtClean="0"/>
              <a:t>Be resilient in your will to power</a:t>
            </a:r>
          </a:p>
        </p:txBody>
      </p:sp>
      <p:sp>
        <p:nvSpPr>
          <p:cNvPr id="4" name="Slide Number Placeholder 3"/>
          <p:cNvSpPr>
            <a:spLocks noGrp="1"/>
          </p:cNvSpPr>
          <p:nvPr>
            <p:ph type="sldNum" sz="quarter" idx="12"/>
          </p:nvPr>
        </p:nvSpPr>
        <p:spPr/>
        <p:txBody>
          <a:bodyPr/>
          <a:lstStyle/>
          <a:p>
            <a:fld id="{651FC063-5EA9-49AF-AFAF-D68C9E82B23B}" type="slidenum">
              <a:rPr lang="en-US" smtClean="0"/>
              <a:pPr/>
              <a:t>40</a:t>
            </a:fld>
            <a:endParaRPr lang="en-US"/>
          </a:p>
        </p:txBody>
      </p:sp>
    </p:spTree>
    <p:extLst>
      <p:ext uri="{BB962C8B-B14F-4D97-AF65-F5344CB8AC3E}">
        <p14:creationId xmlns:p14="http://schemas.microsoft.com/office/powerpoint/2010/main" val="32766569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1933"/>
          </a:xfrm>
        </p:spPr>
        <p:txBody>
          <a:bodyPr>
            <a:normAutofit fontScale="90000"/>
          </a:bodyPr>
          <a:lstStyle/>
          <a:p>
            <a:r>
              <a:rPr lang="en-US" b="1" dirty="0" smtClean="0">
                <a:solidFill>
                  <a:srgbClr val="008000"/>
                </a:solidFill>
              </a:rPr>
              <a:t>What gets Measured Gets done</a:t>
            </a:r>
            <a:endParaRPr lang="en-US" b="1" dirty="0">
              <a:solidFill>
                <a:srgbClr val="008000"/>
              </a:solidFill>
            </a:endParaRPr>
          </a:p>
        </p:txBody>
      </p:sp>
      <p:sp>
        <p:nvSpPr>
          <p:cNvPr id="3" name="Content Placeholder 2"/>
          <p:cNvSpPr>
            <a:spLocks noGrp="1"/>
          </p:cNvSpPr>
          <p:nvPr>
            <p:ph idx="1"/>
          </p:nvPr>
        </p:nvSpPr>
        <p:spPr>
          <a:xfrm>
            <a:off x="0" y="961022"/>
            <a:ext cx="8686800" cy="5760454"/>
          </a:xfrm>
        </p:spPr>
        <p:txBody>
          <a:bodyPr>
            <a:normAutofit fontScale="25000" lnSpcReduction="20000"/>
          </a:bodyPr>
          <a:lstStyle/>
          <a:p>
            <a:pPr marL="0" indent="0">
              <a:buNone/>
            </a:pPr>
            <a:r>
              <a:rPr lang="en-US" sz="9600" b="1" dirty="0"/>
              <a:t>Goal 5. Achieve gender equality and empower all women and girls </a:t>
            </a:r>
            <a:endParaRPr lang="en-US" sz="9600" dirty="0"/>
          </a:p>
          <a:p>
            <a:r>
              <a:rPr lang="en-US" sz="8000" dirty="0"/>
              <a:t>5.1 End all forms of discrimination against all women and girls everywhere </a:t>
            </a:r>
            <a:endParaRPr lang="en-US" sz="8000" dirty="0"/>
          </a:p>
          <a:p>
            <a:r>
              <a:rPr lang="en-US" sz="8000" dirty="0"/>
              <a:t>5.2 Eliminate all forms of violence against all women and girls in the public and private spheres, including trafficking and sexual and other types of exploitation </a:t>
            </a:r>
            <a:endParaRPr lang="en-US" sz="8000" dirty="0"/>
          </a:p>
          <a:p>
            <a:r>
              <a:rPr lang="en-US" sz="8000" dirty="0"/>
              <a:t>5.3 Eliminate all harmful practices, such as child, early and forced marriage and female genital mutilation </a:t>
            </a:r>
            <a:endParaRPr lang="en-US" sz="8000" dirty="0"/>
          </a:p>
          <a:p>
            <a:r>
              <a:rPr lang="en-US" sz="8000" dirty="0"/>
              <a:t>5.4 Recognize and value unpaid care and domestic work through the provision of public services, infrastructure and social protection policies and the promotion of shared responsibility within the household and the family as nationally appropriate </a:t>
            </a:r>
            <a:endParaRPr lang="en-US" sz="8000" dirty="0"/>
          </a:p>
          <a:p>
            <a:r>
              <a:rPr lang="en-US" sz="8000" dirty="0"/>
              <a:t>5.5 Ensure women’s full and effective participation and equal opportunities for leadership at all levels of decision- making in political, economic and public life </a:t>
            </a:r>
            <a:endParaRPr lang="en-US" sz="8000" dirty="0"/>
          </a:p>
          <a:p>
            <a:r>
              <a:rPr lang="en-US" sz="8000" dirty="0"/>
              <a:t>5.6 Ensure universal access to sexual and reproductive health and reproductive rights as agreed in accordance with the Programme of Action of the International Conference on Population and Development and the Beijing Platform for Action and the outcome documents of their review conferences </a:t>
            </a:r>
            <a:endParaRPr lang="en-US" sz="8000" dirty="0"/>
          </a:p>
          <a:p>
            <a:pPr marL="0" indent="0">
              <a:buNone/>
            </a:pPr>
            <a:r>
              <a:rPr lang="en-US" dirty="0" smtClean="0">
                <a:hlinkClick r:id="rId2"/>
              </a:rPr>
              <a:t>UN SOURCE</a:t>
            </a:r>
            <a:endParaRPr lang="en-US" dirty="0"/>
          </a:p>
          <a:p>
            <a:pPr marL="0" indent="0">
              <a:buNone/>
            </a:pPr>
            <a:r>
              <a:rPr lang="en-US" sz="11200" b="1" dirty="0" smtClean="0">
                <a:solidFill>
                  <a:srgbClr val="008000"/>
                </a:solidFill>
              </a:rPr>
              <a:t>QUESTION: ARE THESE MEASURES PERPETUATING a LIBERAL ECOFEMINISM OF GENDER EUALITY WHILE IGNORING THE HIDDEN CURICULUM? Answer: they are 2</a:t>
            </a:r>
            <a:r>
              <a:rPr lang="en-US" sz="11200" b="1" baseline="30000" dirty="0" smtClean="0">
                <a:solidFill>
                  <a:srgbClr val="008000"/>
                </a:solidFill>
              </a:rPr>
              <a:t>nd</a:t>
            </a:r>
            <a:r>
              <a:rPr lang="en-US" sz="11200" b="1" dirty="0" smtClean="0">
                <a:solidFill>
                  <a:srgbClr val="008000"/>
                </a:solidFill>
              </a:rPr>
              <a:t> wave liberal feminism, not 3</a:t>
            </a:r>
            <a:r>
              <a:rPr lang="en-US" sz="11200" b="1" baseline="30000" dirty="0" smtClean="0">
                <a:solidFill>
                  <a:srgbClr val="008000"/>
                </a:solidFill>
              </a:rPr>
              <a:t>rd</a:t>
            </a:r>
            <a:r>
              <a:rPr lang="en-US" sz="11200" b="1" dirty="0" smtClean="0">
                <a:solidFill>
                  <a:srgbClr val="008000"/>
                </a:solidFill>
              </a:rPr>
              <a:t> wave ecofeminism</a:t>
            </a:r>
            <a:endParaRPr lang="en-US" sz="11200" b="1" dirty="0">
              <a:solidFill>
                <a:srgbClr val="008000"/>
              </a:solidFill>
            </a:endParaRPr>
          </a:p>
        </p:txBody>
      </p:sp>
      <p:sp>
        <p:nvSpPr>
          <p:cNvPr id="4" name="Slide Number Placeholder 3"/>
          <p:cNvSpPr>
            <a:spLocks noGrp="1"/>
          </p:cNvSpPr>
          <p:nvPr>
            <p:ph type="sldNum" sz="quarter" idx="12"/>
          </p:nvPr>
        </p:nvSpPr>
        <p:spPr/>
        <p:txBody>
          <a:bodyPr/>
          <a:lstStyle/>
          <a:p>
            <a:fld id="{651FC063-5EA9-49AF-AFAF-D68C9E82B23B}" type="slidenum">
              <a:rPr lang="en-US" smtClean="0"/>
              <a:pPr/>
              <a:t>5</a:t>
            </a:fld>
            <a:endParaRPr lang="en-US"/>
          </a:p>
        </p:txBody>
      </p:sp>
    </p:spTree>
    <p:extLst>
      <p:ext uri="{BB962C8B-B14F-4D97-AF65-F5344CB8AC3E}">
        <p14:creationId xmlns:p14="http://schemas.microsoft.com/office/powerpoint/2010/main" val="14125218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9094"/>
          </a:xfrm>
        </p:spPr>
        <p:txBody>
          <a:bodyPr>
            <a:normAutofit fontScale="90000"/>
          </a:bodyPr>
          <a:lstStyle/>
          <a:p>
            <a:r>
              <a:rPr lang="en-US" b="1" dirty="0" smtClean="0">
                <a:solidFill>
                  <a:srgbClr val="008000"/>
                </a:solidFill>
              </a:rPr>
              <a:t>Ecofeminism as Politics</a:t>
            </a:r>
            <a:endParaRPr lang="en-US" b="1" dirty="0">
              <a:solidFill>
                <a:srgbClr val="008000"/>
              </a:solidFill>
            </a:endParaRPr>
          </a:p>
        </p:txBody>
      </p:sp>
      <p:sp>
        <p:nvSpPr>
          <p:cNvPr id="6" name="Content Placeholder 5"/>
          <p:cNvSpPr>
            <a:spLocks noGrp="1"/>
          </p:cNvSpPr>
          <p:nvPr>
            <p:ph idx="1"/>
          </p:nvPr>
        </p:nvSpPr>
        <p:spPr>
          <a:xfrm>
            <a:off x="0" y="1063988"/>
            <a:ext cx="8686800" cy="5062176"/>
          </a:xfrm>
        </p:spPr>
        <p:txBody>
          <a:bodyPr/>
          <a:lstStyle/>
          <a:p>
            <a:r>
              <a:rPr lang="en-US" dirty="0" smtClean="0"/>
              <a:t>Gets at the Embodied Materialism practices of Carboniferous capitalism that prevent or subvert Gender Equality UN GOAL #5</a:t>
            </a:r>
          </a:p>
          <a:p>
            <a:r>
              <a:rPr lang="en-US" b="1" dirty="0" smtClean="0">
                <a:solidFill>
                  <a:srgbClr val="FF6600"/>
                </a:solidFill>
              </a:rPr>
              <a:t>UN GOAL 5 is not MEASURING the </a:t>
            </a:r>
            <a:r>
              <a:rPr lang="en-US" b="1" dirty="0">
                <a:solidFill>
                  <a:srgbClr val="FF6600"/>
                </a:solidFill>
              </a:rPr>
              <a:t>embodied roots of capitalist patriarchal </a:t>
            </a:r>
            <a:r>
              <a:rPr lang="en-US" b="1" dirty="0" smtClean="0">
                <a:solidFill>
                  <a:srgbClr val="FF6600"/>
                </a:solidFill>
              </a:rPr>
              <a:t>globalization &amp; multinational carbon corporate influence on UN that prevents the 2030 goal realization</a:t>
            </a:r>
            <a:endParaRPr lang="en-US" b="1" dirty="0">
              <a:solidFill>
                <a:srgbClr val="FF6600"/>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6</a:t>
            </a:fld>
            <a:endParaRPr lang="en-US"/>
          </a:p>
        </p:txBody>
      </p:sp>
      <p:sp>
        <p:nvSpPr>
          <p:cNvPr id="5" name="Rectangle 4"/>
          <p:cNvSpPr/>
          <p:nvPr/>
        </p:nvSpPr>
        <p:spPr>
          <a:xfrm>
            <a:off x="1235793" y="5244147"/>
            <a:ext cx="6075974" cy="1231106"/>
          </a:xfrm>
          <a:prstGeom prst="rect">
            <a:avLst/>
          </a:prstGeom>
        </p:spPr>
        <p:txBody>
          <a:bodyPr wrap="square">
            <a:spAutoFit/>
          </a:bodyPr>
          <a:lstStyle/>
          <a:p>
            <a:r>
              <a:rPr lang="en-US" sz="2800" b="1" dirty="0"/>
              <a:t>Ecofeminism as Politics: Nature, Marx, and the Postmodern 2nd Edition</a:t>
            </a:r>
          </a:p>
          <a:p>
            <a:r>
              <a:rPr lang="en-US" dirty="0"/>
              <a:t>by </a:t>
            </a:r>
            <a:r>
              <a:rPr lang="en-US" dirty="0">
                <a:hlinkClick r:id="rId2"/>
              </a:rPr>
              <a:t>Ariel Salleh (Author), </a:t>
            </a:r>
            <a:r>
              <a:rPr lang="en-US" dirty="0">
                <a:hlinkClick r:id="rId3"/>
              </a:rPr>
              <a:t>Vandana Shiva (Foreword)</a:t>
            </a:r>
            <a:endParaRPr lang="en-US" dirty="0"/>
          </a:p>
        </p:txBody>
      </p:sp>
    </p:spTree>
    <p:extLst>
      <p:ext uri="{BB962C8B-B14F-4D97-AF65-F5344CB8AC3E}">
        <p14:creationId xmlns:p14="http://schemas.microsoft.com/office/powerpoint/2010/main" val="2871377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rPr>
              <a:t>What is Embodied Materialism?</a:t>
            </a:r>
            <a:endParaRPr lang="en-US" b="1" dirty="0">
              <a:solidFill>
                <a:srgbClr val="008000"/>
              </a:solidFill>
            </a:endParaRPr>
          </a:p>
        </p:txBody>
      </p:sp>
      <p:sp>
        <p:nvSpPr>
          <p:cNvPr id="3" name="Content Placeholder 2"/>
          <p:cNvSpPr>
            <a:spLocks noGrp="1"/>
          </p:cNvSpPr>
          <p:nvPr>
            <p:ph idx="1"/>
          </p:nvPr>
        </p:nvSpPr>
        <p:spPr/>
        <p:txBody>
          <a:bodyPr>
            <a:normAutofit fontScale="92500"/>
          </a:bodyPr>
          <a:lstStyle/>
          <a:p>
            <a:pPr marL="0" indent="0">
              <a:buNone/>
            </a:pPr>
            <a:r>
              <a:rPr lang="en-US" dirty="0" smtClean="0"/>
              <a:t>Aerial Salleh’s </a:t>
            </a:r>
            <a:r>
              <a:rPr lang="en-US" dirty="0"/>
              <a:t>concept of “</a:t>
            </a:r>
            <a:r>
              <a:rPr lang="en-US" dirty="0">
                <a:hlinkClick r:id="rId2"/>
              </a:rPr>
              <a:t>embodied </a:t>
            </a:r>
            <a:r>
              <a:rPr lang="en-US" dirty="0" smtClean="0">
                <a:hlinkClick r:id="rId2"/>
              </a:rPr>
              <a:t>ecofeminist materialism</a:t>
            </a:r>
            <a:r>
              <a:rPr lang="en-US" dirty="0"/>
              <a:t>,” </a:t>
            </a:r>
            <a:r>
              <a:rPr lang="en-US" dirty="0" smtClean="0"/>
              <a:t>moves  </a:t>
            </a:r>
            <a:r>
              <a:rPr lang="en-US" dirty="0"/>
              <a:t>“to interrogate the euro-centric convention that positions Man over and above Woman and </a:t>
            </a:r>
            <a:r>
              <a:rPr lang="en-US" dirty="0" smtClean="0"/>
              <a:t>Nature in Capitalism</a:t>
            </a:r>
          </a:p>
          <a:p>
            <a:pPr marL="0" indent="0">
              <a:buNone/>
            </a:pPr>
            <a:r>
              <a:rPr lang="en-US" dirty="0" smtClean="0"/>
              <a:t>Embodied Materialism Ecofeminism then turns to </a:t>
            </a:r>
            <a:r>
              <a:rPr lang="en-US" dirty="0"/>
              <a:t>how to reconnect </a:t>
            </a:r>
            <a:r>
              <a:rPr lang="en-US" dirty="0" smtClean="0"/>
              <a:t>men and women </a:t>
            </a:r>
            <a:r>
              <a:rPr lang="en-US" dirty="0"/>
              <a:t>with ecological time — materially and </a:t>
            </a:r>
            <a:r>
              <a:rPr lang="en-US" dirty="0" smtClean="0"/>
              <a:t>discursively in an Ecocentric instead of Humancentric praxis of new capitalism </a:t>
            </a: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7</a:t>
            </a:fld>
            <a:endParaRPr lang="en-US"/>
          </a:p>
        </p:txBody>
      </p:sp>
      <p:sp>
        <p:nvSpPr>
          <p:cNvPr id="6" name="Rectangle 5"/>
          <p:cNvSpPr/>
          <p:nvPr/>
        </p:nvSpPr>
        <p:spPr>
          <a:xfrm>
            <a:off x="2286000" y="3105835"/>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3960685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8</a:t>
            </a:fld>
            <a:endParaRPr lang="en-US"/>
          </a:p>
        </p:txBody>
      </p:sp>
      <p:pic>
        <p:nvPicPr>
          <p:cNvPr id="6" name="Picture 5"/>
          <p:cNvPicPr>
            <a:picLocks noChangeAspect="1"/>
          </p:cNvPicPr>
          <p:nvPr/>
        </p:nvPicPr>
        <p:blipFill>
          <a:blip r:embed="rId2"/>
          <a:stretch>
            <a:fillRect/>
          </a:stretch>
        </p:blipFill>
        <p:spPr>
          <a:xfrm>
            <a:off x="187990" y="594439"/>
            <a:ext cx="7355810" cy="4752261"/>
          </a:xfrm>
          <a:prstGeom prst="rect">
            <a:avLst/>
          </a:prstGeom>
        </p:spPr>
      </p:pic>
      <p:sp>
        <p:nvSpPr>
          <p:cNvPr id="7" name="TextBox 6"/>
          <p:cNvSpPr txBox="1"/>
          <p:nvPr/>
        </p:nvSpPr>
        <p:spPr>
          <a:xfrm>
            <a:off x="1297117" y="5633659"/>
            <a:ext cx="6674749" cy="646331"/>
          </a:xfrm>
          <a:prstGeom prst="rect">
            <a:avLst/>
          </a:prstGeom>
          <a:noFill/>
        </p:spPr>
        <p:txBody>
          <a:bodyPr wrap="square" rtlCol="0">
            <a:spAutoFit/>
          </a:bodyPr>
          <a:lstStyle/>
          <a:p>
            <a:r>
              <a:rPr lang="en-US" b="1" dirty="0" smtClean="0"/>
              <a:t>THE NEW WORLDVIEW: NON-HIERARCHY</a:t>
            </a:r>
          </a:p>
          <a:p>
            <a:r>
              <a:rPr lang="en-US" b="1" dirty="0" smtClean="0"/>
              <a:t>QUANTUM STORYTELLING and ENSEMBLE LEADERSHIP</a:t>
            </a:r>
            <a:endParaRPr lang="en-US" b="1" dirty="0"/>
          </a:p>
        </p:txBody>
      </p:sp>
    </p:spTree>
    <p:extLst>
      <p:ext uri="{BB962C8B-B14F-4D97-AF65-F5344CB8AC3E}">
        <p14:creationId xmlns:p14="http://schemas.microsoft.com/office/powerpoint/2010/main" val="2499825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46128"/>
          </a:xfrm>
        </p:spPr>
        <p:txBody>
          <a:bodyPr>
            <a:noAutofit/>
          </a:bodyPr>
          <a:lstStyle/>
          <a:p>
            <a:r>
              <a:rPr lang="en-US" sz="2800" b="1" dirty="0" smtClean="0"/>
              <a:t>Critique of Aristotle’s Patriarchal Hierarchy</a:t>
            </a:r>
            <a:endParaRPr lang="en-US" sz="2800" b="1"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9</a:t>
            </a:fld>
            <a:endParaRPr lang="en-US"/>
          </a:p>
        </p:txBody>
      </p:sp>
      <p:pic>
        <p:nvPicPr>
          <p:cNvPr id="5" name="Picture 4"/>
          <p:cNvPicPr>
            <a:picLocks noChangeAspect="1"/>
          </p:cNvPicPr>
          <p:nvPr/>
        </p:nvPicPr>
        <p:blipFill>
          <a:blip r:embed="rId2"/>
          <a:stretch>
            <a:fillRect/>
          </a:stretch>
        </p:blipFill>
        <p:spPr>
          <a:xfrm>
            <a:off x="738042" y="875407"/>
            <a:ext cx="7496278" cy="5622209"/>
          </a:xfrm>
          <a:prstGeom prst="rect">
            <a:avLst/>
          </a:prstGeom>
        </p:spPr>
      </p:pic>
    </p:spTree>
    <p:extLst>
      <p:ext uri="{BB962C8B-B14F-4D97-AF65-F5344CB8AC3E}">
        <p14:creationId xmlns:p14="http://schemas.microsoft.com/office/powerpoint/2010/main" val="1168340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500</TotalTime>
  <Words>2595</Words>
  <Application>Microsoft Macintosh PowerPoint</Application>
  <PresentationFormat>On-screen Show (4:3)</PresentationFormat>
  <Paragraphs>193</Paragraphs>
  <Slides>40</Slides>
  <Notes>2</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Quantum Storytelling and Ensemble Leadership</vt:lpstr>
      <vt:lpstr>PowerPoint Presentation</vt:lpstr>
      <vt:lpstr>PowerPoint Presentation</vt:lpstr>
      <vt:lpstr>Ecofeminism is 3rd wave Feminism</vt:lpstr>
      <vt:lpstr>What gets Measured Gets done</vt:lpstr>
      <vt:lpstr>Ecofeminism as Politics</vt:lpstr>
      <vt:lpstr>What is Embodied Materialism?</vt:lpstr>
      <vt:lpstr>PowerPoint Presentation</vt:lpstr>
      <vt:lpstr>Critique of Aristotle’s Patriarchal Hierarchy</vt:lpstr>
      <vt:lpstr>Nietzsche was Against Gender Equality</vt:lpstr>
      <vt:lpstr>Yet, Nietzsche was pro-Nature</vt:lpstr>
      <vt:lpstr>Quantum Storytelling  Will to Power &amp; Quantum Storytellin</vt:lpstr>
      <vt:lpstr>Quantum Storytelling</vt:lpstr>
      <vt:lpstr>Nietzsche wrote against the herd instinct</vt:lpstr>
      <vt:lpstr>YouTube THE STORY OF MORE by Richard Heinberg</vt:lpstr>
      <vt:lpstr>Quantum Storytelling in 1970s</vt:lpstr>
      <vt:lpstr>Price of Oil today $75/barrel</vt:lpstr>
      <vt:lpstr>Quantum Storytelling in 1970s</vt:lpstr>
      <vt:lpstr>PowerPoint Presentation</vt:lpstr>
      <vt:lpstr>PowerPoint Presentation</vt:lpstr>
      <vt:lpstr>We already have the elements of a new post carbon economy.</vt:lpstr>
      <vt:lpstr>PowerPoint Presentation</vt:lpstr>
      <vt:lpstr>Quantum Storytelling Multiplicities</vt:lpstr>
      <vt:lpstr>A New Quantum Storytelling Resistance to Command</vt:lpstr>
      <vt:lpstr>Quantum Storytelling</vt:lpstr>
      <vt:lpstr>Energy Returned/Energy Invested (EROEI) Energy Return on Investment (EROI)</vt:lpstr>
      <vt:lpstr>Ensemble Leadership Emerges</vt:lpstr>
      <vt:lpstr>Quantum Storytelling and Ensemble Leadership </vt:lpstr>
      <vt:lpstr>Quantum Storytelling</vt:lpstr>
      <vt:lpstr>Quantum Storytelling and Ensemble Leadership in a Post-carbon Future</vt:lpstr>
      <vt:lpstr>Energy Returned/Energy Invested (EROEI) Energy Return on Investment (EROI)</vt:lpstr>
      <vt:lpstr>What is Quantum Storytelling</vt:lpstr>
      <vt:lpstr>What is the Will To Power of Ensemble Leadership?</vt:lpstr>
      <vt:lpstr>PowerPoint Presentation</vt:lpstr>
      <vt:lpstr>Feminist Leadership &amp; Small Business DeGrowth names an alternative Future</vt:lpstr>
      <vt:lpstr>Quantum Storytelling of Ensemble Leadership</vt:lpstr>
      <vt:lpstr>Moral Answerability of Ensemble Leadership</vt:lpstr>
      <vt:lpstr>PowerPoint Presentation</vt:lpstr>
      <vt:lpstr>Quantum Storytelling Hope for the Future</vt:lpstr>
      <vt:lpstr>What to do to be Quantum Storyteller?</vt:lpstr>
    </vt:vector>
  </TitlesOfParts>
  <Company>NMSU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Quantum Storytelling and Ensemble Leadership</dc:title>
  <dc:creator>David Boje</dc:creator>
  <cp:lastModifiedBy>David Boje</cp:lastModifiedBy>
  <cp:revision>50</cp:revision>
  <dcterms:created xsi:type="dcterms:W3CDTF">2018-10-06T12:16:18Z</dcterms:created>
  <dcterms:modified xsi:type="dcterms:W3CDTF">2018-10-08T20:03:26Z</dcterms:modified>
</cp:coreProperties>
</file>